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72" r:id="rId4"/>
    <p:sldId id="259" r:id="rId5"/>
    <p:sldId id="260" r:id="rId6"/>
    <p:sldId id="258" r:id="rId7"/>
    <p:sldId id="262" r:id="rId8"/>
    <p:sldId id="261" r:id="rId9"/>
    <p:sldId id="263" r:id="rId10"/>
    <p:sldId id="273" r:id="rId11"/>
    <p:sldId id="274" r:id="rId12"/>
    <p:sldId id="264" r:id="rId13"/>
    <p:sldId id="278" r:id="rId14"/>
    <p:sldId id="267" r:id="rId15"/>
    <p:sldId id="277" r:id="rId16"/>
    <p:sldId id="268" r:id="rId17"/>
    <p:sldId id="276" r:id="rId18"/>
    <p:sldId id="269" r:id="rId19"/>
    <p:sldId id="275" r:id="rId20"/>
    <p:sldId id="270" r:id="rId21"/>
    <p:sldId id="271" r:id="rId22"/>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7797" autoAdjust="0"/>
  </p:normalViewPr>
  <p:slideViewPr>
    <p:cSldViewPr snapToGrid="0">
      <p:cViewPr>
        <p:scale>
          <a:sx n="71" d="100"/>
          <a:sy n="71" d="100"/>
        </p:scale>
        <p:origin x="-660"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theme" Target="theme/theme1.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presProps" Target="pres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notesMaster" Target="notesMasters/notesMaster1.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tableStyles" Target="tableStyle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69D80B-848A-4EF7-ADE0-5B1B4B0FC9EB}" type="datetimeFigureOut">
              <a:rPr lang="zh-TW" altLang="en-US" smtClean="0"/>
              <a:t>2020/11/9</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712154-67A9-425B-84A6-B2DD7CADADB9}" type="slidenum">
              <a:rPr lang="zh-TW" altLang="en-US" smtClean="0"/>
              <a:t>‹#›</a:t>
            </a:fld>
            <a:endParaRPr lang="zh-TW" altLang="en-US"/>
          </a:p>
        </p:txBody>
      </p:sp>
    </p:spTree>
    <p:extLst>
      <p:ext uri="{BB962C8B-B14F-4D97-AF65-F5344CB8AC3E}">
        <p14:creationId xmlns:p14="http://schemas.microsoft.com/office/powerpoint/2010/main" val="2397618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該研究主要探討抬頭顯示器</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(head-up display, HUD)</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之使用環境與設計改進要點，如何設計汽車</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HUD</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以最有效地為駕駛員提供服務仍是一個持續的研究問題。研究以現有用戶的經驗朝著改進設計和創新邁出重要的第一步。共有</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51</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位具有重要的</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HUD</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使用經驗的駕駛人參加了研究，並選擇其中</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11</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項</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HUD</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系統顯示作為重點優先探討。</a:t>
            </a:r>
          </a:p>
          <a:p>
            <a:endParaRPr lang="zh-TW" altLang="en-US" dirty="0"/>
          </a:p>
        </p:txBody>
      </p:sp>
      <p:sp>
        <p:nvSpPr>
          <p:cNvPr id="4" name="投影片編號版面配置區 3"/>
          <p:cNvSpPr>
            <a:spLocks noGrp="1"/>
          </p:cNvSpPr>
          <p:nvPr>
            <p:ph type="sldNum" sz="quarter" idx="10"/>
          </p:nvPr>
        </p:nvSpPr>
        <p:spPr/>
        <p:txBody>
          <a:bodyPr/>
          <a:lstStyle/>
          <a:p>
            <a:fld id="{48712154-67A9-425B-84A6-B2DD7CADADB9}" type="slidenum">
              <a:rPr lang="zh-TW" altLang="en-US" smtClean="0"/>
              <a:t>1</a:t>
            </a:fld>
            <a:endParaRPr lang="zh-TW" altLang="en-US"/>
          </a:p>
        </p:txBody>
      </p:sp>
    </p:spTree>
    <p:extLst>
      <p:ext uri="{BB962C8B-B14F-4D97-AF65-F5344CB8AC3E}">
        <p14:creationId xmlns:p14="http://schemas.microsoft.com/office/powerpoint/2010/main" val="4094565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48712154-67A9-425B-84A6-B2DD7CADADB9}" type="slidenum">
              <a:rPr lang="zh-TW" altLang="en-US" smtClean="0"/>
              <a:t>20</a:t>
            </a:fld>
            <a:endParaRPr lang="zh-TW" altLang="en-US"/>
          </a:p>
        </p:txBody>
      </p:sp>
    </p:spTree>
    <p:extLst>
      <p:ext uri="{BB962C8B-B14F-4D97-AF65-F5344CB8AC3E}">
        <p14:creationId xmlns:p14="http://schemas.microsoft.com/office/powerpoint/2010/main" val="3762734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B8C85DE-F6BF-4B9E-A0F7-A3B36BD58776}"/>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2F501497-512C-4F7F-9BA2-17C02D8729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F382F15A-4257-4BDE-82B6-1BE48343FC36}"/>
              </a:ext>
            </a:extLst>
          </p:cNvPr>
          <p:cNvSpPr>
            <a:spLocks noGrp="1"/>
          </p:cNvSpPr>
          <p:nvPr>
            <p:ph type="dt" sz="half" idx="10"/>
          </p:nvPr>
        </p:nvSpPr>
        <p:spPr/>
        <p:txBody>
          <a:bodyPr/>
          <a:lstStyle/>
          <a:p>
            <a:fld id="{29BC50B8-824F-41E4-9E03-5D461E7938E4}" type="datetime1">
              <a:rPr lang="zh-TW" altLang="en-US" smtClean="0"/>
              <a:t>2020/11/9</a:t>
            </a:fld>
            <a:endParaRPr lang="zh-TW" altLang="en-US"/>
          </a:p>
        </p:txBody>
      </p:sp>
      <p:sp>
        <p:nvSpPr>
          <p:cNvPr id="5" name="頁尾版面配置區 4">
            <a:extLst>
              <a:ext uri="{FF2B5EF4-FFF2-40B4-BE49-F238E27FC236}">
                <a16:creationId xmlns:a16="http://schemas.microsoft.com/office/drawing/2014/main" id="{9ADACA6A-14CB-40AE-B182-D7C36DFFF302}"/>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C0E17A1E-696B-4423-BD94-F0E70A9AF077}"/>
              </a:ext>
            </a:extLst>
          </p:cNvPr>
          <p:cNvSpPr>
            <a:spLocks noGrp="1"/>
          </p:cNvSpPr>
          <p:nvPr>
            <p:ph type="sldNum" sz="quarter" idx="12"/>
          </p:nvPr>
        </p:nvSpPr>
        <p:spPr>
          <a:xfrm>
            <a:off x="9448800" y="6492875"/>
            <a:ext cx="2743200" cy="365125"/>
          </a:xfrm>
        </p:spPr>
        <p:txBody>
          <a:bodyPr/>
          <a:lstStyle>
            <a:lvl1pPr>
              <a:defRPr sz="1600">
                <a:solidFill>
                  <a:srgbClr val="002060"/>
                </a:solidFill>
                <a:latin typeface="Times New Roman" panose="02020603050405020304" pitchFamily="18" charset="0"/>
                <a:cs typeface="Times New Roman" panose="02020603050405020304" pitchFamily="18" charset="0"/>
              </a:defRPr>
            </a:lvl1pPr>
          </a:lstStyle>
          <a:p>
            <a:fld id="{1297E860-7506-429C-9B4D-2B7BDAB70BFA}" type="slidenum">
              <a:rPr lang="zh-TW" altLang="en-US" smtClean="0"/>
              <a:pPr/>
              <a:t>‹#›</a:t>
            </a:fld>
            <a:endParaRPr lang="zh-TW" altLang="en-US" dirty="0"/>
          </a:p>
        </p:txBody>
      </p:sp>
    </p:spTree>
    <p:extLst>
      <p:ext uri="{BB962C8B-B14F-4D97-AF65-F5344CB8AC3E}">
        <p14:creationId xmlns:p14="http://schemas.microsoft.com/office/powerpoint/2010/main" val="3233898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57E06B3-CE5A-4465-8411-D940F397CA8B}"/>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8317CF5E-6233-4D16-81F0-04E738910719}"/>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89CD2ABC-00D3-41E8-8DAC-6534247A6960}"/>
              </a:ext>
            </a:extLst>
          </p:cNvPr>
          <p:cNvSpPr>
            <a:spLocks noGrp="1"/>
          </p:cNvSpPr>
          <p:nvPr>
            <p:ph type="dt" sz="half" idx="10"/>
          </p:nvPr>
        </p:nvSpPr>
        <p:spPr/>
        <p:txBody>
          <a:bodyPr/>
          <a:lstStyle/>
          <a:p>
            <a:fld id="{DDCEABE0-A19A-44EF-AA56-D70B357CE0E1}" type="datetime1">
              <a:rPr lang="zh-TW" altLang="en-US" smtClean="0"/>
              <a:t>2020/11/9</a:t>
            </a:fld>
            <a:endParaRPr lang="zh-TW" altLang="en-US"/>
          </a:p>
        </p:txBody>
      </p:sp>
      <p:sp>
        <p:nvSpPr>
          <p:cNvPr id="5" name="頁尾版面配置區 4">
            <a:extLst>
              <a:ext uri="{FF2B5EF4-FFF2-40B4-BE49-F238E27FC236}">
                <a16:creationId xmlns:a16="http://schemas.microsoft.com/office/drawing/2014/main" id="{5C4EA243-6CF2-441E-AED7-1A5F42FDD671}"/>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FF3D01DE-B488-4B8C-81E1-3128D7BFC2A9}"/>
              </a:ext>
            </a:extLst>
          </p:cNvPr>
          <p:cNvSpPr>
            <a:spLocks noGrp="1"/>
          </p:cNvSpPr>
          <p:nvPr>
            <p:ph type="sldNum" sz="quarter" idx="12"/>
          </p:nvPr>
        </p:nvSpPr>
        <p:spPr/>
        <p:txBody>
          <a:bodyPr/>
          <a:lstStyle/>
          <a:p>
            <a:fld id="{1297E860-7506-429C-9B4D-2B7BDAB70BFA}" type="slidenum">
              <a:rPr lang="zh-TW" altLang="en-US" smtClean="0"/>
              <a:t>‹#›</a:t>
            </a:fld>
            <a:endParaRPr lang="zh-TW" altLang="en-US"/>
          </a:p>
        </p:txBody>
      </p:sp>
    </p:spTree>
    <p:extLst>
      <p:ext uri="{BB962C8B-B14F-4D97-AF65-F5344CB8AC3E}">
        <p14:creationId xmlns:p14="http://schemas.microsoft.com/office/powerpoint/2010/main" val="3490260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CF2AB5DA-BA32-4896-926B-99DAE6A6179C}"/>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1BF912E6-BEDB-43C9-A1B6-68D97F1352BA}"/>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507ED579-481A-4D5F-BC78-498ACF637572}"/>
              </a:ext>
            </a:extLst>
          </p:cNvPr>
          <p:cNvSpPr>
            <a:spLocks noGrp="1"/>
          </p:cNvSpPr>
          <p:nvPr>
            <p:ph type="dt" sz="half" idx="10"/>
          </p:nvPr>
        </p:nvSpPr>
        <p:spPr/>
        <p:txBody>
          <a:bodyPr/>
          <a:lstStyle/>
          <a:p>
            <a:fld id="{2EB7C744-4445-4144-9314-29C730A2D4E8}" type="datetime1">
              <a:rPr lang="zh-TW" altLang="en-US" smtClean="0"/>
              <a:t>2020/11/9</a:t>
            </a:fld>
            <a:endParaRPr lang="zh-TW" altLang="en-US"/>
          </a:p>
        </p:txBody>
      </p:sp>
      <p:sp>
        <p:nvSpPr>
          <p:cNvPr id="5" name="頁尾版面配置區 4">
            <a:extLst>
              <a:ext uri="{FF2B5EF4-FFF2-40B4-BE49-F238E27FC236}">
                <a16:creationId xmlns:a16="http://schemas.microsoft.com/office/drawing/2014/main" id="{C0D56152-8CC7-490C-9DB7-7CD854433EF3}"/>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8241EE32-D576-4EC5-B1A9-AA88C429956B}"/>
              </a:ext>
            </a:extLst>
          </p:cNvPr>
          <p:cNvSpPr>
            <a:spLocks noGrp="1"/>
          </p:cNvSpPr>
          <p:nvPr>
            <p:ph type="sldNum" sz="quarter" idx="12"/>
          </p:nvPr>
        </p:nvSpPr>
        <p:spPr/>
        <p:txBody>
          <a:bodyPr/>
          <a:lstStyle/>
          <a:p>
            <a:fld id="{1297E860-7506-429C-9B4D-2B7BDAB70BFA}" type="slidenum">
              <a:rPr lang="zh-TW" altLang="en-US" smtClean="0"/>
              <a:t>‹#›</a:t>
            </a:fld>
            <a:endParaRPr lang="zh-TW" altLang="en-US"/>
          </a:p>
        </p:txBody>
      </p:sp>
    </p:spTree>
    <p:extLst>
      <p:ext uri="{BB962C8B-B14F-4D97-AF65-F5344CB8AC3E}">
        <p14:creationId xmlns:p14="http://schemas.microsoft.com/office/powerpoint/2010/main" val="2014279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FEADB73-F065-4D34-87D5-99F3C43E48C2}"/>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C140E373-5547-4746-8B83-B35A9BA7D91D}"/>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15D5DADB-9D24-4B73-845F-2F68346728EE}"/>
              </a:ext>
            </a:extLst>
          </p:cNvPr>
          <p:cNvSpPr>
            <a:spLocks noGrp="1"/>
          </p:cNvSpPr>
          <p:nvPr>
            <p:ph type="dt" sz="half" idx="10"/>
          </p:nvPr>
        </p:nvSpPr>
        <p:spPr/>
        <p:txBody>
          <a:bodyPr/>
          <a:lstStyle/>
          <a:p>
            <a:fld id="{6E27333D-CA88-4DCD-925A-1AFBEC10A949}" type="datetime1">
              <a:rPr lang="zh-TW" altLang="en-US" smtClean="0"/>
              <a:t>2020/11/9</a:t>
            </a:fld>
            <a:endParaRPr lang="zh-TW" altLang="en-US"/>
          </a:p>
        </p:txBody>
      </p:sp>
      <p:sp>
        <p:nvSpPr>
          <p:cNvPr id="5" name="頁尾版面配置區 4">
            <a:extLst>
              <a:ext uri="{FF2B5EF4-FFF2-40B4-BE49-F238E27FC236}">
                <a16:creationId xmlns:a16="http://schemas.microsoft.com/office/drawing/2014/main" id="{E1190AF9-1D66-4F25-81FB-927FCE6F3764}"/>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69DC12FF-2171-48C7-8023-012B9DCB152A}"/>
              </a:ext>
            </a:extLst>
          </p:cNvPr>
          <p:cNvSpPr>
            <a:spLocks noGrp="1"/>
          </p:cNvSpPr>
          <p:nvPr>
            <p:ph type="sldNum" sz="quarter" idx="12"/>
          </p:nvPr>
        </p:nvSpPr>
        <p:spPr/>
        <p:txBody>
          <a:bodyPr/>
          <a:lstStyle/>
          <a:p>
            <a:fld id="{1297E860-7506-429C-9B4D-2B7BDAB70BFA}" type="slidenum">
              <a:rPr lang="zh-TW" altLang="en-US" smtClean="0"/>
              <a:t>‹#›</a:t>
            </a:fld>
            <a:endParaRPr lang="zh-TW" altLang="en-US" dirty="0"/>
          </a:p>
        </p:txBody>
      </p:sp>
    </p:spTree>
    <p:extLst>
      <p:ext uri="{BB962C8B-B14F-4D97-AF65-F5344CB8AC3E}">
        <p14:creationId xmlns:p14="http://schemas.microsoft.com/office/powerpoint/2010/main" val="866711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E9F9A79-95D9-41DD-9059-8551D3ADA455}"/>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C53980B0-DD81-44A0-A6A5-BCA20AF887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C6CD2645-DCAA-43B2-90F8-8437DBB93042}"/>
              </a:ext>
            </a:extLst>
          </p:cNvPr>
          <p:cNvSpPr>
            <a:spLocks noGrp="1"/>
          </p:cNvSpPr>
          <p:nvPr>
            <p:ph type="dt" sz="half" idx="10"/>
          </p:nvPr>
        </p:nvSpPr>
        <p:spPr/>
        <p:txBody>
          <a:bodyPr/>
          <a:lstStyle/>
          <a:p>
            <a:fld id="{C5AD8202-3985-446E-BC46-E91011FB162C}" type="datetime1">
              <a:rPr lang="zh-TW" altLang="en-US" smtClean="0"/>
              <a:t>2020/11/9</a:t>
            </a:fld>
            <a:endParaRPr lang="zh-TW" altLang="en-US"/>
          </a:p>
        </p:txBody>
      </p:sp>
      <p:sp>
        <p:nvSpPr>
          <p:cNvPr id="5" name="頁尾版面配置區 4">
            <a:extLst>
              <a:ext uri="{FF2B5EF4-FFF2-40B4-BE49-F238E27FC236}">
                <a16:creationId xmlns:a16="http://schemas.microsoft.com/office/drawing/2014/main" id="{ECE29DA1-CCD6-4B2D-A077-C06236B14EC8}"/>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E7F743D6-9379-407D-B054-76B717B59A34}"/>
              </a:ext>
            </a:extLst>
          </p:cNvPr>
          <p:cNvSpPr>
            <a:spLocks noGrp="1"/>
          </p:cNvSpPr>
          <p:nvPr>
            <p:ph type="sldNum" sz="quarter" idx="12"/>
          </p:nvPr>
        </p:nvSpPr>
        <p:spPr/>
        <p:txBody>
          <a:bodyPr/>
          <a:lstStyle/>
          <a:p>
            <a:fld id="{1297E860-7506-429C-9B4D-2B7BDAB70BFA}" type="slidenum">
              <a:rPr lang="zh-TW" altLang="en-US" smtClean="0"/>
              <a:t>‹#›</a:t>
            </a:fld>
            <a:endParaRPr lang="zh-TW" altLang="en-US"/>
          </a:p>
        </p:txBody>
      </p:sp>
    </p:spTree>
    <p:extLst>
      <p:ext uri="{BB962C8B-B14F-4D97-AF65-F5344CB8AC3E}">
        <p14:creationId xmlns:p14="http://schemas.microsoft.com/office/powerpoint/2010/main" val="3096895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8D4F9D2-9AA7-481B-9419-8A4219D1D201}"/>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E43D16AC-D3BE-4090-94EA-F6058CBE7853}"/>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459C8519-CE05-4536-818D-CE736E04815C}"/>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FEB4C39C-92B9-44E1-AD46-DE659E4F26DE}"/>
              </a:ext>
            </a:extLst>
          </p:cNvPr>
          <p:cNvSpPr>
            <a:spLocks noGrp="1"/>
          </p:cNvSpPr>
          <p:nvPr>
            <p:ph type="dt" sz="half" idx="10"/>
          </p:nvPr>
        </p:nvSpPr>
        <p:spPr/>
        <p:txBody>
          <a:bodyPr/>
          <a:lstStyle/>
          <a:p>
            <a:fld id="{8237C3AB-8412-45A8-B87B-C461486C7D57}" type="datetime1">
              <a:rPr lang="zh-TW" altLang="en-US" smtClean="0"/>
              <a:t>2020/11/9</a:t>
            </a:fld>
            <a:endParaRPr lang="zh-TW" altLang="en-US"/>
          </a:p>
        </p:txBody>
      </p:sp>
      <p:sp>
        <p:nvSpPr>
          <p:cNvPr id="6" name="頁尾版面配置區 5">
            <a:extLst>
              <a:ext uri="{FF2B5EF4-FFF2-40B4-BE49-F238E27FC236}">
                <a16:creationId xmlns:a16="http://schemas.microsoft.com/office/drawing/2014/main" id="{EAC57171-5269-4CBF-A450-EC2C3B4E9240}"/>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F58FEB73-ACB5-4D4D-A4B1-E4B3AD7BC623}"/>
              </a:ext>
            </a:extLst>
          </p:cNvPr>
          <p:cNvSpPr>
            <a:spLocks noGrp="1"/>
          </p:cNvSpPr>
          <p:nvPr>
            <p:ph type="sldNum" sz="quarter" idx="12"/>
          </p:nvPr>
        </p:nvSpPr>
        <p:spPr/>
        <p:txBody>
          <a:bodyPr/>
          <a:lstStyle/>
          <a:p>
            <a:fld id="{1297E860-7506-429C-9B4D-2B7BDAB70BFA}" type="slidenum">
              <a:rPr lang="zh-TW" altLang="en-US" smtClean="0"/>
              <a:t>‹#›</a:t>
            </a:fld>
            <a:endParaRPr lang="zh-TW" altLang="en-US"/>
          </a:p>
        </p:txBody>
      </p:sp>
    </p:spTree>
    <p:extLst>
      <p:ext uri="{BB962C8B-B14F-4D97-AF65-F5344CB8AC3E}">
        <p14:creationId xmlns:p14="http://schemas.microsoft.com/office/powerpoint/2010/main" val="1430379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601D020-67CC-49CA-97E3-16F644BF2856}"/>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F87253DC-AB54-47EF-B461-62B1852B51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87AF2C95-AB22-4B16-8501-888F78966CEB}"/>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76A92657-E560-4278-BF26-C04DB05162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3F5D4528-1BA8-4665-B2B9-07ACCCB6ED64}"/>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C6E022D4-348F-4990-9157-575794EB9F88}"/>
              </a:ext>
            </a:extLst>
          </p:cNvPr>
          <p:cNvSpPr>
            <a:spLocks noGrp="1"/>
          </p:cNvSpPr>
          <p:nvPr>
            <p:ph type="dt" sz="half" idx="10"/>
          </p:nvPr>
        </p:nvSpPr>
        <p:spPr/>
        <p:txBody>
          <a:bodyPr/>
          <a:lstStyle/>
          <a:p>
            <a:fld id="{10BB77FA-8C0E-4BEE-8AE9-FCD780299E4A}" type="datetime1">
              <a:rPr lang="zh-TW" altLang="en-US" smtClean="0"/>
              <a:t>2020/11/9</a:t>
            </a:fld>
            <a:endParaRPr lang="zh-TW" altLang="en-US"/>
          </a:p>
        </p:txBody>
      </p:sp>
      <p:sp>
        <p:nvSpPr>
          <p:cNvPr id="8" name="頁尾版面配置區 7">
            <a:extLst>
              <a:ext uri="{FF2B5EF4-FFF2-40B4-BE49-F238E27FC236}">
                <a16:creationId xmlns:a16="http://schemas.microsoft.com/office/drawing/2014/main" id="{7787488E-1C2E-4AC0-B1A1-822DB65F8452}"/>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84581DD1-F362-4522-86A3-9E4D2CA5C247}"/>
              </a:ext>
            </a:extLst>
          </p:cNvPr>
          <p:cNvSpPr>
            <a:spLocks noGrp="1"/>
          </p:cNvSpPr>
          <p:nvPr>
            <p:ph type="sldNum" sz="quarter" idx="12"/>
          </p:nvPr>
        </p:nvSpPr>
        <p:spPr/>
        <p:txBody>
          <a:bodyPr/>
          <a:lstStyle/>
          <a:p>
            <a:fld id="{1297E860-7506-429C-9B4D-2B7BDAB70BFA}" type="slidenum">
              <a:rPr lang="zh-TW" altLang="en-US" smtClean="0"/>
              <a:t>‹#›</a:t>
            </a:fld>
            <a:endParaRPr lang="zh-TW" altLang="en-US"/>
          </a:p>
        </p:txBody>
      </p:sp>
    </p:spTree>
    <p:extLst>
      <p:ext uri="{BB962C8B-B14F-4D97-AF65-F5344CB8AC3E}">
        <p14:creationId xmlns:p14="http://schemas.microsoft.com/office/powerpoint/2010/main" val="3448638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A57D6B4-DCE6-4358-933D-A9B3E54FFF87}"/>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CE041090-BC4C-446F-A0ED-0078C4117D9A}"/>
              </a:ext>
            </a:extLst>
          </p:cNvPr>
          <p:cNvSpPr>
            <a:spLocks noGrp="1"/>
          </p:cNvSpPr>
          <p:nvPr>
            <p:ph type="dt" sz="half" idx="10"/>
          </p:nvPr>
        </p:nvSpPr>
        <p:spPr/>
        <p:txBody>
          <a:bodyPr/>
          <a:lstStyle/>
          <a:p>
            <a:fld id="{F4AB56F3-BEC2-4342-BBBA-3CAA0C03B917}" type="datetime1">
              <a:rPr lang="zh-TW" altLang="en-US" smtClean="0"/>
              <a:t>2020/11/9</a:t>
            </a:fld>
            <a:endParaRPr lang="zh-TW" altLang="en-US"/>
          </a:p>
        </p:txBody>
      </p:sp>
      <p:sp>
        <p:nvSpPr>
          <p:cNvPr id="4" name="頁尾版面配置區 3">
            <a:extLst>
              <a:ext uri="{FF2B5EF4-FFF2-40B4-BE49-F238E27FC236}">
                <a16:creationId xmlns:a16="http://schemas.microsoft.com/office/drawing/2014/main" id="{62650779-7E82-4FCE-BF58-58540B5E819D}"/>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35C923F2-689B-4EEC-B79C-B855161284A2}"/>
              </a:ext>
            </a:extLst>
          </p:cNvPr>
          <p:cNvSpPr>
            <a:spLocks noGrp="1"/>
          </p:cNvSpPr>
          <p:nvPr>
            <p:ph type="sldNum" sz="quarter" idx="12"/>
          </p:nvPr>
        </p:nvSpPr>
        <p:spPr/>
        <p:txBody>
          <a:bodyPr/>
          <a:lstStyle/>
          <a:p>
            <a:fld id="{1297E860-7506-429C-9B4D-2B7BDAB70BFA}" type="slidenum">
              <a:rPr lang="zh-TW" altLang="en-US" smtClean="0"/>
              <a:t>‹#›</a:t>
            </a:fld>
            <a:endParaRPr lang="zh-TW" altLang="en-US"/>
          </a:p>
        </p:txBody>
      </p:sp>
    </p:spTree>
    <p:extLst>
      <p:ext uri="{BB962C8B-B14F-4D97-AF65-F5344CB8AC3E}">
        <p14:creationId xmlns:p14="http://schemas.microsoft.com/office/powerpoint/2010/main" val="1759461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F511A3D2-3FB1-493B-AA71-240EFDBFB636}"/>
              </a:ext>
            </a:extLst>
          </p:cNvPr>
          <p:cNvSpPr>
            <a:spLocks noGrp="1"/>
          </p:cNvSpPr>
          <p:nvPr>
            <p:ph type="dt" sz="half" idx="10"/>
          </p:nvPr>
        </p:nvSpPr>
        <p:spPr/>
        <p:txBody>
          <a:bodyPr/>
          <a:lstStyle/>
          <a:p>
            <a:fld id="{5B58E2AF-244C-47FD-A304-ACA07C4FA2B7}" type="datetime1">
              <a:rPr lang="zh-TW" altLang="en-US" smtClean="0"/>
              <a:t>2020/11/9</a:t>
            </a:fld>
            <a:endParaRPr lang="zh-TW" altLang="en-US"/>
          </a:p>
        </p:txBody>
      </p:sp>
      <p:sp>
        <p:nvSpPr>
          <p:cNvPr id="3" name="頁尾版面配置區 2">
            <a:extLst>
              <a:ext uri="{FF2B5EF4-FFF2-40B4-BE49-F238E27FC236}">
                <a16:creationId xmlns:a16="http://schemas.microsoft.com/office/drawing/2014/main" id="{84616C3F-E1E4-4694-B5B3-D615CFD89BD5}"/>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67743B9A-6038-4FC5-88EA-FF90574CC30A}"/>
              </a:ext>
            </a:extLst>
          </p:cNvPr>
          <p:cNvSpPr>
            <a:spLocks noGrp="1"/>
          </p:cNvSpPr>
          <p:nvPr>
            <p:ph type="sldNum" sz="quarter" idx="12"/>
          </p:nvPr>
        </p:nvSpPr>
        <p:spPr/>
        <p:txBody>
          <a:bodyPr/>
          <a:lstStyle/>
          <a:p>
            <a:fld id="{1297E860-7506-429C-9B4D-2B7BDAB70BFA}" type="slidenum">
              <a:rPr lang="zh-TW" altLang="en-US" smtClean="0"/>
              <a:t>‹#›</a:t>
            </a:fld>
            <a:endParaRPr lang="zh-TW" altLang="en-US"/>
          </a:p>
        </p:txBody>
      </p:sp>
    </p:spTree>
    <p:extLst>
      <p:ext uri="{BB962C8B-B14F-4D97-AF65-F5344CB8AC3E}">
        <p14:creationId xmlns:p14="http://schemas.microsoft.com/office/powerpoint/2010/main" val="3458742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1E237F8-D791-4504-A303-F06DB56587C9}"/>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36E7CA7A-B092-4754-B7C8-A88A6DBDDF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5AF18312-3910-437F-97BE-B7AEBF1714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876A9A4E-3D90-49F0-9E4C-603143432620}"/>
              </a:ext>
            </a:extLst>
          </p:cNvPr>
          <p:cNvSpPr>
            <a:spLocks noGrp="1"/>
          </p:cNvSpPr>
          <p:nvPr>
            <p:ph type="dt" sz="half" idx="10"/>
          </p:nvPr>
        </p:nvSpPr>
        <p:spPr/>
        <p:txBody>
          <a:bodyPr/>
          <a:lstStyle/>
          <a:p>
            <a:fld id="{1BF8C3D1-D5AE-4BC2-B0F1-F0A33B8CADE4}" type="datetime1">
              <a:rPr lang="zh-TW" altLang="en-US" smtClean="0"/>
              <a:t>2020/11/9</a:t>
            </a:fld>
            <a:endParaRPr lang="zh-TW" altLang="en-US"/>
          </a:p>
        </p:txBody>
      </p:sp>
      <p:sp>
        <p:nvSpPr>
          <p:cNvPr id="6" name="頁尾版面配置區 5">
            <a:extLst>
              <a:ext uri="{FF2B5EF4-FFF2-40B4-BE49-F238E27FC236}">
                <a16:creationId xmlns:a16="http://schemas.microsoft.com/office/drawing/2014/main" id="{AE082089-A38B-4BE4-876E-19384203C1E8}"/>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BAD6A38A-EDA1-4B6C-9415-07F980A04107}"/>
              </a:ext>
            </a:extLst>
          </p:cNvPr>
          <p:cNvSpPr>
            <a:spLocks noGrp="1"/>
          </p:cNvSpPr>
          <p:nvPr>
            <p:ph type="sldNum" sz="quarter" idx="12"/>
          </p:nvPr>
        </p:nvSpPr>
        <p:spPr/>
        <p:txBody>
          <a:bodyPr/>
          <a:lstStyle/>
          <a:p>
            <a:fld id="{1297E860-7506-429C-9B4D-2B7BDAB70BFA}" type="slidenum">
              <a:rPr lang="zh-TW" altLang="en-US" smtClean="0"/>
              <a:t>‹#›</a:t>
            </a:fld>
            <a:endParaRPr lang="zh-TW" altLang="en-US"/>
          </a:p>
        </p:txBody>
      </p:sp>
    </p:spTree>
    <p:extLst>
      <p:ext uri="{BB962C8B-B14F-4D97-AF65-F5344CB8AC3E}">
        <p14:creationId xmlns:p14="http://schemas.microsoft.com/office/powerpoint/2010/main" val="3882722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5336EE5-F8DE-4B8D-89D3-6C7EDD1DEF0E}"/>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52305CA8-4A6E-44A4-B2B1-AA6CC16D9E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6F332BD4-B4BC-4063-B031-A974DAB4B1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824642EA-99F4-4233-867F-80FFE98D0228}"/>
              </a:ext>
            </a:extLst>
          </p:cNvPr>
          <p:cNvSpPr>
            <a:spLocks noGrp="1"/>
          </p:cNvSpPr>
          <p:nvPr>
            <p:ph type="dt" sz="half" idx="10"/>
          </p:nvPr>
        </p:nvSpPr>
        <p:spPr/>
        <p:txBody>
          <a:bodyPr/>
          <a:lstStyle/>
          <a:p>
            <a:fld id="{A5010AD7-1003-41EA-A167-FB4115C79429}" type="datetime1">
              <a:rPr lang="zh-TW" altLang="en-US" smtClean="0"/>
              <a:t>2020/11/9</a:t>
            </a:fld>
            <a:endParaRPr lang="zh-TW" altLang="en-US"/>
          </a:p>
        </p:txBody>
      </p:sp>
      <p:sp>
        <p:nvSpPr>
          <p:cNvPr id="6" name="頁尾版面配置區 5">
            <a:extLst>
              <a:ext uri="{FF2B5EF4-FFF2-40B4-BE49-F238E27FC236}">
                <a16:creationId xmlns:a16="http://schemas.microsoft.com/office/drawing/2014/main" id="{74977E33-D4F4-4844-AAA1-0EA92FABB08C}"/>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35C782B0-3784-45C2-A8AC-A0044CABE683}"/>
              </a:ext>
            </a:extLst>
          </p:cNvPr>
          <p:cNvSpPr>
            <a:spLocks noGrp="1"/>
          </p:cNvSpPr>
          <p:nvPr>
            <p:ph type="sldNum" sz="quarter" idx="12"/>
          </p:nvPr>
        </p:nvSpPr>
        <p:spPr/>
        <p:txBody>
          <a:bodyPr/>
          <a:lstStyle/>
          <a:p>
            <a:fld id="{1297E860-7506-429C-9B4D-2B7BDAB70BFA}" type="slidenum">
              <a:rPr lang="zh-TW" altLang="en-US" smtClean="0"/>
              <a:t>‹#›</a:t>
            </a:fld>
            <a:endParaRPr lang="zh-TW" altLang="en-US"/>
          </a:p>
        </p:txBody>
      </p:sp>
    </p:spTree>
    <p:extLst>
      <p:ext uri="{BB962C8B-B14F-4D97-AF65-F5344CB8AC3E}">
        <p14:creationId xmlns:p14="http://schemas.microsoft.com/office/powerpoint/2010/main" val="3279003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F7AD914B-6BE9-47FD-8BD9-35DBB394CF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30538B96-A808-4D5A-9964-0EF63E9672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F82C1A61-E30B-4BA0-87C4-233E722485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5A6FEB-E629-435A-AE18-9AFA51A60DF5}" type="datetime1">
              <a:rPr lang="zh-TW" altLang="en-US" smtClean="0"/>
              <a:t>2020/11/9</a:t>
            </a:fld>
            <a:endParaRPr lang="zh-TW" altLang="en-US"/>
          </a:p>
        </p:txBody>
      </p:sp>
      <p:sp>
        <p:nvSpPr>
          <p:cNvPr id="5" name="頁尾版面配置區 4">
            <a:extLst>
              <a:ext uri="{FF2B5EF4-FFF2-40B4-BE49-F238E27FC236}">
                <a16:creationId xmlns:a16="http://schemas.microsoft.com/office/drawing/2014/main" id="{B32C797D-6BA1-4855-802B-B44C2E050E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F4FE0922-E61B-482B-9F64-88BACBC225E5}"/>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600">
                <a:solidFill>
                  <a:srgbClr val="002060"/>
                </a:solidFill>
                <a:latin typeface="Times New Roman" panose="02020603050405020304" pitchFamily="18" charset="0"/>
                <a:cs typeface="Times New Roman" panose="02020603050405020304" pitchFamily="18" charset="0"/>
              </a:defRPr>
            </a:lvl1pPr>
          </a:lstStyle>
          <a:p>
            <a:fld id="{1297E860-7506-429C-9B4D-2B7BDAB70BFA}" type="slidenum">
              <a:rPr lang="zh-TW" altLang="en-US" smtClean="0"/>
              <a:pPr/>
              <a:t>‹#›</a:t>
            </a:fld>
            <a:endParaRPr lang="zh-TW" altLang="en-US" dirty="0"/>
          </a:p>
        </p:txBody>
      </p:sp>
    </p:spTree>
    <p:extLst>
      <p:ext uri="{BB962C8B-B14F-4D97-AF65-F5344CB8AC3E}">
        <p14:creationId xmlns:p14="http://schemas.microsoft.com/office/powerpoint/2010/main" val="2314396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 /><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7.xml" /></Relationships>
</file>

<file path=ppt/slides/_rels/slide16.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7.xml" /></Relationships>
</file>

<file path=ppt/slides/_rels/slide17.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7.xml" /></Relationships>
</file>

<file path=ppt/slides/_rels/slide18.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7.xml" /></Relationships>
</file>

<file path=ppt/slides/_rels/slide19.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2.xml" /><Relationship Id="rId1" Type="http://schemas.openxmlformats.org/officeDocument/2006/relationships/slideLayout" Target="../slideLayouts/slideLayout7.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3.png" /><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3.png" /><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3.png" /><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image" Target="../media/image3.png" /><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image" Target="../media/image3.png" /><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a:extLst>
              <a:ext uri="{FF2B5EF4-FFF2-40B4-BE49-F238E27FC236}">
                <a16:creationId xmlns:a16="http://schemas.microsoft.com/office/drawing/2014/main" id="{13F7298F-5707-4500-80FB-6EF3C66AE8B0}"/>
              </a:ext>
            </a:extLst>
          </p:cNvPr>
          <p:cNvSpPr txBox="1"/>
          <p:nvPr/>
        </p:nvSpPr>
        <p:spPr>
          <a:xfrm>
            <a:off x="1322533" y="2776143"/>
            <a:ext cx="5243743" cy="369332"/>
          </a:xfrm>
          <a:prstGeom prst="rect">
            <a:avLst/>
          </a:prstGeom>
          <a:noFill/>
        </p:spPr>
        <p:txBody>
          <a:bodyPr wrap="none" rtlCol="0">
            <a:spAutoFit/>
          </a:bodyPr>
          <a:lstStyle/>
          <a:p>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International Journal of Human–Computer Interaction </a:t>
            </a:r>
            <a:endParaRPr lang="zh-TW" altLang="en-US"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4" name="文字方塊 13">
            <a:extLst>
              <a:ext uri="{FF2B5EF4-FFF2-40B4-BE49-F238E27FC236}">
                <a16:creationId xmlns:a16="http://schemas.microsoft.com/office/drawing/2014/main" id="{866F777D-394D-414A-8932-84CA64F0AE3D}"/>
              </a:ext>
            </a:extLst>
          </p:cNvPr>
          <p:cNvSpPr txBox="1"/>
          <p:nvPr/>
        </p:nvSpPr>
        <p:spPr>
          <a:xfrm>
            <a:off x="1322533" y="3145475"/>
            <a:ext cx="10114192" cy="1569660"/>
          </a:xfrm>
          <a:prstGeom prst="rect">
            <a:avLst/>
          </a:prstGeom>
          <a:noFill/>
        </p:spPr>
        <p:txBody>
          <a:bodyPr wrap="square">
            <a:spAutoFit/>
          </a:bodyPr>
          <a:lstStyle/>
          <a:p>
            <a:pPr algn="just"/>
            <a:r>
              <a:rPr lang="en-US" altLang="zh-TW" sz="3200"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rPr>
              <a:t>A Study on User Experience of Automotive HUD Systems: Contexts of Information Use and User-Perceived Design Improvement Points</a:t>
            </a:r>
            <a:endParaRPr lang="zh-TW" altLang="en-US" sz="3200"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8" name="文字方塊 17">
            <a:extLst>
              <a:ext uri="{FF2B5EF4-FFF2-40B4-BE49-F238E27FC236}">
                <a16:creationId xmlns:a16="http://schemas.microsoft.com/office/drawing/2014/main" id="{4C201D6F-EA6D-4D1D-9083-2A262AA457E8}"/>
              </a:ext>
            </a:extLst>
          </p:cNvPr>
          <p:cNvSpPr txBox="1"/>
          <p:nvPr/>
        </p:nvSpPr>
        <p:spPr>
          <a:xfrm>
            <a:off x="1322533" y="4717491"/>
            <a:ext cx="6096000" cy="307777"/>
          </a:xfrm>
          <a:prstGeom prst="rect">
            <a:avLst/>
          </a:prstGeom>
          <a:noFill/>
        </p:spPr>
        <p:txBody>
          <a:bodyPr wrap="square">
            <a:spAutoFit/>
          </a:bodyPr>
          <a:lstStyle/>
          <a:p>
            <a:r>
              <a:rPr lang="en-US" altLang="zh-TW" sz="1400" dirty="0" err="1">
                <a:latin typeface="Times New Roman" panose="02020603050405020304" pitchFamily="18" charset="0"/>
                <a:ea typeface="微軟正黑體" panose="020B0604030504040204" pitchFamily="34" charset="-120"/>
                <a:cs typeface="Times New Roman" panose="02020603050405020304" pitchFamily="18" charset="0"/>
              </a:rPr>
              <a:t>Donghyun</a:t>
            </a:r>
            <a:r>
              <a:rPr lang="en-US" altLang="zh-TW" sz="1400" dirty="0">
                <a:latin typeface="Times New Roman" panose="02020603050405020304" pitchFamily="18" charset="0"/>
                <a:ea typeface="微軟正黑體" panose="020B0604030504040204" pitchFamily="34" charset="-120"/>
                <a:cs typeface="Times New Roman" panose="02020603050405020304" pitchFamily="18" charset="0"/>
              </a:rPr>
              <a:t> Beck, </a:t>
            </a:r>
            <a:r>
              <a:rPr lang="en-US" altLang="zh-TW" sz="1400" dirty="0" err="1">
                <a:latin typeface="Times New Roman" panose="02020603050405020304" pitchFamily="18" charset="0"/>
                <a:ea typeface="微軟正黑體" panose="020B0604030504040204" pitchFamily="34" charset="-120"/>
                <a:cs typeface="Times New Roman" panose="02020603050405020304" pitchFamily="18" charset="0"/>
              </a:rPr>
              <a:t>Jaemoon</a:t>
            </a:r>
            <a:r>
              <a:rPr lang="en-US" altLang="zh-TW" sz="1400" dirty="0">
                <a:latin typeface="Times New Roman" panose="02020603050405020304" pitchFamily="18" charset="0"/>
                <a:ea typeface="微軟正黑體" panose="020B0604030504040204" pitchFamily="34" charset="-120"/>
                <a:cs typeface="Times New Roman" panose="02020603050405020304" pitchFamily="18" charset="0"/>
              </a:rPr>
              <a:t> Jung, </a:t>
            </a:r>
            <a:r>
              <a:rPr lang="en-US" altLang="zh-TW" sz="1400" dirty="0" err="1">
                <a:latin typeface="Times New Roman" panose="02020603050405020304" pitchFamily="18" charset="0"/>
                <a:ea typeface="微軟正黑體" panose="020B0604030504040204" pitchFamily="34" charset="-120"/>
                <a:cs typeface="Times New Roman" panose="02020603050405020304" pitchFamily="18" charset="0"/>
              </a:rPr>
              <a:t>Juhee</a:t>
            </a:r>
            <a:r>
              <a:rPr lang="en-US" altLang="zh-TW" sz="1400" dirty="0">
                <a:latin typeface="Times New Roman" panose="02020603050405020304" pitchFamily="18" charset="0"/>
                <a:ea typeface="微軟正黑體" panose="020B0604030504040204" pitchFamily="34" charset="-120"/>
                <a:cs typeface="Times New Roman" panose="02020603050405020304" pitchFamily="18" charset="0"/>
              </a:rPr>
              <a:t> Park, &amp; </a:t>
            </a:r>
            <a:r>
              <a:rPr lang="en-US" altLang="zh-TW" sz="1400" dirty="0" err="1">
                <a:latin typeface="Times New Roman" panose="02020603050405020304" pitchFamily="18" charset="0"/>
                <a:ea typeface="微軟正黑體" panose="020B0604030504040204" pitchFamily="34" charset="-120"/>
                <a:cs typeface="Times New Roman" panose="02020603050405020304" pitchFamily="18" charset="0"/>
              </a:rPr>
              <a:t>Woojin</a:t>
            </a:r>
            <a:r>
              <a:rPr lang="en-US" altLang="zh-TW" sz="1400" dirty="0">
                <a:latin typeface="Times New Roman" panose="02020603050405020304" pitchFamily="18" charset="0"/>
                <a:ea typeface="微軟正黑體" panose="020B0604030504040204" pitchFamily="34" charset="-120"/>
                <a:cs typeface="Times New Roman" panose="02020603050405020304" pitchFamily="18" charset="0"/>
              </a:rPr>
              <a:t> Park</a:t>
            </a:r>
            <a:r>
              <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1400" dirty="0">
                <a:latin typeface="Times New Roman" panose="02020603050405020304" pitchFamily="18" charset="0"/>
                <a:ea typeface="微軟正黑體" panose="020B0604030504040204" pitchFamily="34" charset="-120"/>
                <a:cs typeface="Times New Roman" panose="02020603050405020304" pitchFamily="18" charset="0"/>
              </a:rPr>
              <a:t>(2019)</a:t>
            </a:r>
            <a:endPar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3" name="文字方塊 2">
            <a:extLst>
              <a:ext uri="{FF2B5EF4-FFF2-40B4-BE49-F238E27FC236}">
                <a16:creationId xmlns:a16="http://schemas.microsoft.com/office/drawing/2014/main" id="{35AD2517-1A1D-445F-AA1A-46C8D4858B47}"/>
              </a:ext>
            </a:extLst>
          </p:cNvPr>
          <p:cNvSpPr txBox="1"/>
          <p:nvPr/>
        </p:nvSpPr>
        <p:spPr>
          <a:xfrm>
            <a:off x="8425667" y="6226717"/>
            <a:ext cx="2678938" cy="523220"/>
          </a:xfrm>
          <a:prstGeom prst="rect">
            <a:avLst/>
          </a:prstGeom>
          <a:noFill/>
        </p:spPr>
        <p:txBody>
          <a:bodyPr wrap="none" rtlCol="0">
            <a:spAutoFit/>
          </a:bodyPr>
          <a:lstStyle/>
          <a:p>
            <a:pPr algn="just"/>
            <a:r>
              <a:rPr lang="zh-TW" altLang="en-US" sz="1400" b="1" dirty="0">
                <a:latin typeface="Times New Roman" panose="02020603050405020304" pitchFamily="18" charset="0"/>
                <a:ea typeface="微軟正黑體" panose="020B0604030504040204" pitchFamily="34" charset="-120"/>
                <a:cs typeface="Times New Roman" panose="02020603050405020304" pitchFamily="18" charset="0"/>
              </a:rPr>
              <a:t>指導教授：柳永青　特聘教授</a:t>
            </a:r>
            <a:endParaRPr lang="en-US" altLang="zh-TW" sz="1400" b="1" dirty="0">
              <a:latin typeface="Times New Roman" panose="02020603050405020304" pitchFamily="18" charset="0"/>
              <a:ea typeface="微軟正黑體" panose="020B0604030504040204" pitchFamily="34" charset="-120"/>
              <a:cs typeface="Times New Roman" panose="02020603050405020304" pitchFamily="18" charset="0"/>
            </a:endParaRPr>
          </a:p>
          <a:p>
            <a:pPr algn="just"/>
            <a:r>
              <a:rPr lang="zh-TW" altLang="en-US" sz="1400" b="1" dirty="0">
                <a:latin typeface="Times New Roman" panose="02020603050405020304" pitchFamily="18" charset="0"/>
                <a:ea typeface="微軟正黑體" panose="020B0604030504040204" pitchFamily="34" charset="-120"/>
                <a:cs typeface="Times New Roman" panose="02020603050405020304" pitchFamily="18" charset="0"/>
              </a:rPr>
              <a:t>　簡報人：林俊佑　</a:t>
            </a:r>
            <a:r>
              <a:rPr lang="en-US" altLang="zh-TW" sz="1400" b="1" dirty="0">
                <a:latin typeface="Times New Roman" panose="02020603050405020304" pitchFamily="18" charset="0"/>
                <a:ea typeface="微軟正黑體" panose="020B0604030504040204" pitchFamily="34" charset="-120"/>
                <a:cs typeface="Times New Roman" panose="02020603050405020304" pitchFamily="18" charset="0"/>
              </a:rPr>
              <a:t>M10921047</a:t>
            </a:r>
            <a:endParaRPr lang="zh-TW" altLang="en-US" sz="14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7" name="投影片編號版面配置區 6">
            <a:extLst>
              <a:ext uri="{FF2B5EF4-FFF2-40B4-BE49-F238E27FC236}">
                <a16:creationId xmlns:a16="http://schemas.microsoft.com/office/drawing/2014/main" id="{C973442C-FDEF-444F-ACE5-7ACDF2DC3785}"/>
              </a:ext>
            </a:extLst>
          </p:cNvPr>
          <p:cNvSpPr>
            <a:spLocks noGrp="1"/>
          </p:cNvSpPr>
          <p:nvPr>
            <p:ph type="sldNum" sz="quarter" idx="12"/>
          </p:nvPr>
        </p:nvSpPr>
        <p:spPr/>
        <p:txBody>
          <a:bodyPr/>
          <a:lstStyle/>
          <a:p>
            <a:fld id="{1297E860-7506-429C-9B4D-2B7BDAB70BFA}" type="slidenum">
              <a:rPr lang="zh-TW" altLang="en-US" smtClean="0"/>
              <a:t>1</a:t>
            </a:fld>
            <a:endParaRPr lang="zh-TW" altLang="en-US"/>
          </a:p>
        </p:txBody>
      </p:sp>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6030" y="254377"/>
            <a:ext cx="2311876" cy="2412393"/>
          </a:xfrm>
          <a:prstGeom prst="rect">
            <a:avLst/>
          </a:prstGeom>
        </p:spPr>
      </p:pic>
    </p:spTree>
    <p:extLst>
      <p:ext uri="{BB962C8B-B14F-4D97-AF65-F5344CB8AC3E}">
        <p14:creationId xmlns:p14="http://schemas.microsoft.com/office/powerpoint/2010/main" val="61288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1297E860-7506-429C-9B4D-2B7BDAB70BFA}" type="slidenum">
              <a:rPr lang="zh-TW" altLang="en-US" smtClean="0"/>
              <a:t>10</a:t>
            </a:fld>
            <a:endParaRPr lang="zh-TW" altLang="en-US"/>
          </a:p>
        </p:txBody>
      </p:sp>
      <p:sp>
        <p:nvSpPr>
          <p:cNvPr id="3" name="文字方塊 2">
            <a:extLst>
              <a:ext uri="{FF2B5EF4-FFF2-40B4-BE49-F238E27FC236}">
                <a16:creationId xmlns:a16="http://schemas.microsoft.com/office/drawing/2014/main" id="{A7DEE586-EAF4-4725-B8F2-1C5325BBBBAA}"/>
              </a:ext>
            </a:extLst>
          </p:cNvPr>
          <p:cNvSpPr txBox="1"/>
          <p:nvPr/>
        </p:nvSpPr>
        <p:spPr>
          <a:xfrm>
            <a:off x="400367" y="1099930"/>
            <a:ext cx="11539583" cy="3754874"/>
          </a:xfrm>
          <a:prstGeom prst="rect">
            <a:avLst/>
          </a:prstGeom>
          <a:noFill/>
        </p:spPr>
        <p:txBody>
          <a:bodyPr wrap="square" rtlCol="0">
            <a:spAutoFit/>
          </a:bodyPr>
          <a:lstStyle/>
          <a:p>
            <a:r>
              <a:rPr lang="en-US" altLang="zh-TW" sz="28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rPr>
              <a:t>4.2</a:t>
            </a:r>
            <a:r>
              <a:rPr lang="zh-TW" altLang="en-US" sz="28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rPr>
              <a:t> 行駛高速公路</a:t>
            </a:r>
            <a:br>
              <a:rPr lang="en-US" altLang="zh-TW"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rPr>
            </a:br>
            <a:endParaRPr lang="en-US" altLang="zh-TW"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endParaRPr>
          </a:p>
          <a:p>
            <a:r>
              <a:rPr lang="zh-TW" altLang="en-US" sz="24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rPr>
              <a:t>使用情境</a:t>
            </a:r>
            <a:endParaRPr lang="en-US" altLang="zh-TW" sz="24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a:buFont typeface="+mj-lt"/>
              <a:buAutoNum type="arabicPeriod"/>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透過</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HUD</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顯示當前速度、速限、巡航控制狀態和交通標誌在高速公路上特別有用</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表</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和</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8)</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a:buFont typeface="+mj-lt"/>
              <a:buAutoNum type="arabicPeriod"/>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駕駛人的視覺掃描區域變窄，在高速行駛時視野距離變得更遠</a:t>
            </a:r>
            <a:r>
              <a:rPr lang="nl-NL" altLang="zh-TW" sz="1400" dirty="0">
                <a:latin typeface="Times New Roman" panose="02020603050405020304" pitchFamily="18" charset="0"/>
                <a:ea typeface="微軟正黑體" panose="020B0604030504040204" pitchFamily="34" charset="-120"/>
                <a:cs typeface="Times New Roman" panose="02020603050405020304" pitchFamily="18" charset="0"/>
              </a:rPr>
              <a:t>(Park, Lee, Seo, &amp; Choe, 2016</a:t>
            </a:r>
            <a:r>
              <a:rPr lang="en-US" altLang="zh-TW" sz="14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HUD</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對於高速公路駕駛特別有利。</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endParaRPr lang="en-US" altLang="zh-TW" sz="24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endParaRPr>
          </a:p>
          <a:p>
            <a:r>
              <a:rPr lang="zh-TW" altLang="en-US" sz="24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rPr>
              <a:t>改善建議</a:t>
            </a:r>
            <a:endParaRPr lang="en-US" altLang="zh-TW" sz="24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a:buFont typeface="+mj-lt"/>
              <a:buAutoNum type="arabicPeriod"/>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駕駛隨環境改變，</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HUD</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焦距隨之適應控制和</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HUD</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圖像位置可以提高汽車</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HUD</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的實用性。</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a:buFont typeface="+mj-lt"/>
              <a:buAutoNum type="arabicPeriod"/>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建議</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HUD</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圖像聚焦在更遠的距離上，並以更高的速度更靠近視線中心，以最大程度地減少眼睛的過渡</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適應</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(Park et al., 2016)</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p>
        </p:txBody>
      </p:sp>
      <p:pic>
        <p:nvPicPr>
          <p:cNvPr id="4" name="圖片 3">
            <a:extLst>
              <a:ext uri="{FF2B5EF4-FFF2-40B4-BE49-F238E27FC236}">
                <a16:creationId xmlns:a16="http://schemas.microsoft.com/office/drawing/2014/main" id="{FBA49534-5936-450F-93C9-279A4DE2B1CB}"/>
              </a:ext>
            </a:extLst>
          </p:cNvPr>
          <p:cNvPicPr>
            <a:picLocks noChangeAspect="1"/>
          </p:cNvPicPr>
          <p:nvPr/>
        </p:nvPicPr>
        <p:blipFill rotWithShape="1">
          <a:blip r:embed="rId2"/>
          <a:srcRect l="17489" t="28069" r="18233" b="30592"/>
          <a:stretch/>
        </p:blipFill>
        <p:spPr>
          <a:xfrm>
            <a:off x="9511553" y="0"/>
            <a:ext cx="2680447" cy="1059039"/>
          </a:xfrm>
          <a:prstGeom prst="rect">
            <a:avLst/>
          </a:prstGeom>
        </p:spPr>
      </p:pic>
    </p:spTree>
    <p:extLst>
      <p:ext uri="{BB962C8B-B14F-4D97-AF65-F5344CB8AC3E}">
        <p14:creationId xmlns:p14="http://schemas.microsoft.com/office/powerpoint/2010/main" val="1718897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1297E860-7506-429C-9B4D-2B7BDAB70BFA}" type="slidenum">
              <a:rPr lang="zh-TW" altLang="en-US" smtClean="0"/>
              <a:t>11</a:t>
            </a:fld>
            <a:endParaRPr lang="zh-TW" altLang="en-US"/>
          </a:p>
        </p:txBody>
      </p:sp>
      <p:sp>
        <p:nvSpPr>
          <p:cNvPr id="3" name="文字方塊 2">
            <a:extLst>
              <a:ext uri="{FF2B5EF4-FFF2-40B4-BE49-F238E27FC236}">
                <a16:creationId xmlns:a16="http://schemas.microsoft.com/office/drawing/2014/main" id="{CA2A7016-1CFE-419F-B914-96F74C4564D8}"/>
              </a:ext>
            </a:extLst>
          </p:cNvPr>
          <p:cNvSpPr txBox="1"/>
          <p:nvPr/>
        </p:nvSpPr>
        <p:spPr>
          <a:xfrm>
            <a:off x="400367" y="1072635"/>
            <a:ext cx="11539583" cy="3847207"/>
          </a:xfrm>
          <a:prstGeom prst="rect">
            <a:avLst/>
          </a:prstGeom>
          <a:noFill/>
        </p:spPr>
        <p:txBody>
          <a:bodyPr wrap="square" rtlCol="0">
            <a:spAutoFit/>
          </a:bodyPr>
          <a:lstStyle/>
          <a:p>
            <a:r>
              <a:rPr lang="en-US" altLang="zh-TW" sz="28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rPr>
              <a:t>4.3</a:t>
            </a:r>
            <a:r>
              <a:rPr lang="zh-TW" altLang="en-US" sz="28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rPr>
              <a:t> 引擎</a:t>
            </a:r>
            <a:r>
              <a:rPr lang="en-US" altLang="zh-TW" sz="28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8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rPr>
              <a:t>變速控制</a:t>
            </a:r>
            <a:br>
              <a:rPr lang="en-US" altLang="zh-TW" sz="24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rPr>
            </a:br>
            <a:endParaRPr lang="en-US" altLang="zh-TW" sz="24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endParaRPr>
          </a:p>
          <a:p>
            <a:r>
              <a:rPr lang="zh-TW" altLang="en-US" sz="24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rPr>
              <a:t>使用情境</a:t>
            </a:r>
            <a:endParaRPr lang="en-US" altLang="zh-TW" sz="24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a:buFont typeface="+mj-lt"/>
              <a:buAutoNum type="arabicPeriod"/>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透過</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HUD</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檢查檔位和</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RPM</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對於手動變速模式下的換檔以及運動</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(sporty)</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或節能模式</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(Economical drive)</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很有用</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表</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10</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和</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11)</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a:buFont typeface="+mj-lt"/>
              <a:buAutoNum type="arabicPeriod"/>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高性能車輛允許駕駛人切換到運動模式的</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HUD</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界面、橫向加速度</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(G-force)</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以及單圈</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(lap)</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和比賽計時器</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(race timer)</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endParaRPr lang="en-US" altLang="zh-TW" sz="24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endParaRPr>
          </a:p>
          <a:p>
            <a:r>
              <a:rPr lang="zh-TW" altLang="en-US" sz="24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rPr>
              <a:t>改善建議</a:t>
            </a:r>
            <a:endParaRPr lang="en-US" altLang="zh-TW" sz="24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a:buFont typeface="+mj-lt"/>
              <a:buAutoNum type="arabicPeriod"/>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可以開發特定於其他駕駛模式的</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HUD</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，例如，顯示瞬時燃油消耗率的</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HUD</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界面</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表</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12)</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或支援節能模式的燃油效率換檔顯示器。</a:t>
            </a:r>
          </a:p>
        </p:txBody>
      </p:sp>
      <p:pic>
        <p:nvPicPr>
          <p:cNvPr id="4" name="圖片 3">
            <a:extLst>
              <a:ext uri="{FF2B5EF4-FFF2-40B4-BE49-F238E27FC236}">
                <a16:creationId xmlns:a16="http://schemas.microsoft.com/office/drawing/2014/main" id="{FBA49534-5936-450F-93C9-279A4DE2B1CB}"/>
              </a:ext>
            </a:extLst>
          </p:cNvPr>
          <p:cNvPicPr>
            <a:picLocks noChangeAspect="1"/>
          </p:cNvPicPr>
          <p:nvPr/>
        </p:nvPicPr>
        <p:blipFill rotWithShape="1">
          <a:blip r:embed="rId2"/>
          <a:srcRect l="17489" t="28069" r="18233" b="30592"/>
          <a:stretch/>
        </p:blipFill>
        <p:spPr>
          <a:xfrm>
            <a:off x="9511553" y="0"/>
            <a:ext cx="2680447" cy="1059039"/>
          </a:xfrm>
          <a:prstGeom prst="rect">
            <a:avLst/>
          </a:prstGeom>
        </p:spPr>
      </p:pic>
    </p:spTree>
    <p:extLst>
      <p:ext uri="{BB962C8B-B14F-4D97-AF65-F5344CB8AC3E}">
        <p14:creationId xmlns:p14="http://schemas.microsoft.com/office/powerpoint/2010/main" val="773749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a:extLst>
              <a:ext uri="{FF2B5EF4-FFF2-40B4-BE49-F238E27FC236}">
                <a16:creationId xmlns:a16="http://schemas.microsoft.com/office/drawing/2014/main" id="{2B27048B-0313-4B19-9A83-2947E071B691}"/>
              </a:ext>
            </a:extLst>
          </p:cNvPr>
          <p:cNvSpPr txBox="1"/>
          <p:nvPr/>
        </p:nvSpPr>
        <p:spPr>
          <a:xfrm>
            <a:off x="494499" y="1086881"/>
            <a:ext cx="11539583" cy="5386090"/>
          </a:xfrm>
          <a:prstGeom prst="rect">
            <a:avLst/>
          </a:prstGeom>
          <a:noFill/>
        </p:spPr>
        <p:txBody>
          <a:bodyPr wrap="square" rtlCol="0">
            <a:spAutoFit/>
          </a:bodyPr>
          <a:lstStyle/>
          <a:p>
            <a:r>
              <a:rPr lang="en-US" altLang="zh-TW" sz="28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rPr>
              <a:t>4.4</a:t>
            </a:r>
            <a:r>
              <a:rPr lang="zh-TW" altLang="en-US" sz="28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rPr>
              <a:t> 尋路</a:t>
            </a:r>
            <a:br>
              <a:rPr lang="en-US" altLang="zh-TW" sz="28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rPr>
            </a:br>
            <a:endParaRPr lang="en-US" altLang="zh-TW" sz="28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endParaRPr>
          </a:p>
          <a:p>
            <a:r>
              <a:rPr lang="zh-TW" altLang="en-US" sz="24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rPr>
              <a:t>使用情境</a:t>
            </a:r>
            <a:endParaRPr lang="en-US" altLang="zh-TW" sz="24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a:buFont typeface="+mj-lt"/>
              <a:buAutoNum type="arabicPeriod"/>
            </a:pP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HUD</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導航資訊在協助駕駛找路相當有幫助，尤其是在複雜的道路或新</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陌生的地方</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表</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8</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和</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9)</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a:buFont typeface="+mj-lt"/>
              <a:buAutoNum type="arabicPeriod"/>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尋路需要對導航資訊和前方道路場景進行並行的視覺資訊處理，因此需要大量的注意力資源</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000" dirty="0" err="1"/>
              <a:t>attentional</a:t>
            </a:r>
            <a:r>
              <a:rPr lang="en-US" altLang="zh-TW" sz="2000" dirty="0"/>
              <a:t> resources</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和工作記憶過程</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000" dirty="0"/>
              <a:t>working memory processes</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)(Montello</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&amp;</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000" dirty="0" err="1">
                <a:latin typeface="Times New Roman" panose="02020603050405020304" pitchFamily="18" charset="0"/>
                <a:ea typeface="微軟正黑體" panose="020B0604030504040204" pitchFamily="34" charset="-120"/>
                <a:cs typeface="Times New Roman" panose="02020603050405020304" pitchFamily="18" charset="0"/>
              </a:rPr>
              <a:t>Sas</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 2006)</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a:buFont typeface="+mj-lt"/>
              <a:buAutoNum type="arabicPeriod"/>
            </a:pP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HUD</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被認為是導航的最佳媒體</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(Green,</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1996)</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，與</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HDD</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導航相比，</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HUD</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導航顯示的反應時間更短、對環境的感知更好、導航錯誤更少</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(Burnett, 2003; Jose, Lee, &amp; </a:t>
            </a:r>
            <a:r>
              <a:rPr lang="en-US" altLang="zh-TW" sz="2000" dirty="0" err="1">
                <a:latin typeface="Times New Roman" panose="02020603050405020304" pitchFamily="18" charset="0"/>
                <a:ea typeface="微軟正黑體" panose="020B0604030504040204" pitchFamily="34" charset="-120"/>
                <a:cs typeface="Times New Roman" panose="02020603050405020304" pitchFamily="18" charset="0"/>
              </a:rPr>
              <a:t>Billinghurst</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 2016; Srinivasan &amp; </a:t>
            </a:r>
            <a:r>
              <a:rPr lang="en-US" altLang="zh-TW" sz="2000" dirty="0" err="1">
                <a:latin typeface="Times New Roman" panose="02020603050405020304" pitchFamily="18" charset="0"/>
                <a:ea typeface="微軟正黑體" panose="020B0604030504040204" pitchFamily="34" charset="-120"/>
                <a:cs typeface="Times New Roman" panose="02020603050405020304" pitchFamily="18" charset="0"/>
              </a:rPr>
              <a:t>Jovanis</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 1997)</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r>
              <a:rPr lang="zh-TW" altLang="en-US" sz="24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rPr>
              <a:t>改善建議</a:t>
            </a:r>
            <a:endParaRPr lang="en-US" altLang="zh-TW" sz="24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a:buFont typeface="+mj-lt"/>
              <a:buAutoNum type="arabicPeriod"/>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希望獲得有關複雜路線的詳細導航說明</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表</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 </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a:buFont typeface="+mj-lt"/>
              <a:buAutoNum type="arabicPeriod"/>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更逼真和易於理解的</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HUD</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界面設計，該界面設計使用類似於真實道路環境和其中物體的視覺元素</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表</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和</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8)</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a:buFont typeface="+mj-lt"/>
              <a:buAutoNum type="arabicPeriod"/>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逼真的</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HUD</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界面可能比簡單</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抽象界面更具優勢。但可能引起副作用，如視覺混亂和駕駛分心</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(Lee</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et al.,</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2014)</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p>
        </p:txBody>
      </p:sp>
      <p:pic>
        <p:nvPicPr>
          <p:cNvPr id="9" name="圖片 8">
            <a:extLst>
              <a:ext uri="{FF2B5EF4-FFF2-40B4-BE49-F238E27FC236}">
                <a16:creationId xmlns:a16="http://schemas.microsoft.com/office/drawing/2014/main" id="{DE57B8EE-F958-4A14-808B-32D0F5A7C1FC}"/>
              </a:ext>
            </a:extLst>
          </p:cNvPr>
          <p:cNvPicPr>
            <a:picLocks noChangeAspect="1"/>
          </p:cNvPicPr>
          <p:nvPr/>
        </p:nvPicPr>
        <p:blipFill rotWithShape="1">
          <a:blip r:embed="rId2"/>
          <a:srcRect l="17489" t="28069" r="18233" b="30592"/>
          <a:stretch/>
        </p:blipFill>
        <p:spPr>
          <a:xfrm>
            <a:off x="9511553" y="0"/>
            <a:ext cx="2680447" cy="1059039"/>
          </a:xfrm>
          <a:prstGeom prst="rect">
            <a:avLst/>
          </a:prstGeom>
        </p:spPr>
      </p:pic>
      <p:sp>
        <p:nvSpPr>
          <p:cNvPr id="13" name="投影片編號版面配置區 12">
            <a:extLst>
              <a:ext uri="{FF2B5EF4-FFF2-40B4-BE49-F238E27FC236}">
                <a16:creationId xmlns:a16="http://schemas.microsoft.com/office/drawing/2014/main" id="{FDD493D0-3448-461B-BE27-0DFE81026250}"/>
              </a:ext>
            </a:extLst>
          </p:cNvPr>
          <p:cNvSpPr>
            <a:spLocks noGrp="1"/>
          </p:cNvSpPr>
          <p:nvPr>
            <p:ph type="sldNum" sz="quarter" idx="12"/>
          </p:nvPr>
        </p:nvSpPr>
        <p:spPr/>
        <p:txBody>
          <a:bodyPr/>
          <a:lstStyle/>
          <a:p>
            <a:fld id="{1297E860-7506-429C-9B4D-2B7BDAB70BFA}" type="slidenum">
              <a:rPr lang="zh-TW" altLang="en-US" smtClean="0"/>
              <a:t>12</a:t>
            </a:fld>
            <a:endParaRPr lang="zh-TW" altLang="en-US"/>
          </a:p>
        </p:txBody>
      </p:sp>
    </p:spTree>
    <p:extLst>
      <p:ext uri="{BB962C8B-B14F-4D97-AF65-F5344CB8AC3E}">
        <p14:creationId xmlns:p14="http://schemas.microsoft.com/office/powerpoint/2010/main" val="1446678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1297E860-7506-429C-9B4D-2B7BDAB70BFA}" type="slidenum">
              <a:rPr lang="zh-TW" altLang="en-US" smtClean="0"/>
              <a:t>13</a:t>
            </a:fld>
            <a:endParaRPr lang="zh-TW" altLang="en-US"/>
          </a:p>
        </p:txBody>
      </p:sp>
      <p:pic>
        <p:nvPicPr>
          <p:cNvPr id="3" name="圖片 2">
            <a:extLst>
              <a:ext uri="{FF2B5EF4-FFF2-40B4-BE49-F238E27FC236}">
                <a16:creationId xmlns:a16="http://schemas.microsoft.com/office/drawing/2014/main" id="{FBA49534-5936-450F-93C9-279A4DE2B1CB}"/>
              </a:ext>
            </a:extLst>
          </p:cNvPr>
          <p:cNvPicPr>
            <a:picLocks noChangeAspect="1"/>
          </p:cNvPicPr>
          <p:nvPr/>
        </p:nvPicPr>
        <p:blipFill rotWithShape="1">
          <a:blip r:embed="rId2"/>
          <a:srcRect l="17489" t="28069" r="18233" b="30592"/>
          <a:stretch/>
        </p:blipFill>
        <p:spPr>
          <a:xfrm>
            <a:off x="9511553" y="0"/>
            <a:ext cx="2680447" cy="1059039"/>
          </a:xfrm>
          <a:prstGeom prst="rect">
            <a:avLst/>
          </a:prstGeom>
        </p:spPr>
      </p:pic>
      <p:sp>
        <p:nvSpPr>
          <p:cNvPr id="4" name="文字方塊 3">
            <a:extLst>
              <a:ext uri="{FF2B5EF4-FFF2-40B4-BE49-F238E27FC236}">
                <a16:creationId xmlns:a16="http://schemas.microsoft.com/office/drawing/2014/main" id="{216EB21B-C696-4D79-B56D-F5BD5CE58936}"/>
              </a:ext>
            </a:extLst>
          </p:cNvPr>
          <p:cNvSpPr txBox="1"/>
          <p:nvPr/>
        </p:nvSpPr>
        <p:spPr>
          <a:xfrm>
            <a:off x="400368" y="1129206"/>
            <a:ext cx="11539583" cy="4154984"/>
          </a:xfrm>
          <a:prstGeom prst="rect">
            <a:avLst/>
          </a:prstGeom>
          <a:noFill/>
        </p:spPr>
        <p:txBody>
          <a:bodyPr wrap="square" rtlCol="0">
            <a:spAutoFit/>
          </a:bodyPr>
          <a:lstStyle/>
          <a:p>
            <a:r>
              <a:rPr lang="en-US" altLang="zh-TW" sz="28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rPr>
              <a:t>4.5</a:t>
            </a:r>
            <a:r>
              <a:rPr lang="zh-TW" altLang="en-US" sz="28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rPr>
              <a:t>  標誌</a:t>
            </a:r>
            <a:r>
              <a:rPr lang="en-US" altLang="zh-TW" sz="28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8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rPr>
              <a:t>警告檢測</a:t>
            </a:r>
            <a:br>
              <a:rPr lang="en-US" altLang="zh-TW" sz="24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rPr>
            </a:br>
            <a:endParaRPr lang="en-US" altLang="zh-TW" sz="24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endParaRPr>
          </a:p>
          <a:p>
            <a:r>
              <a:rPr lang="zh-TW" altLang="en-US" sz="24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rPr>
              <a:t>使用情境</a:t>
            </a:r>
            <a:endParaRPr lang="en-US" altLang="zh-TW" sz="24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a:buFont typeface="+mj-lt"/>
              <a:buAutoNum type="arabicPeriod"/>
            </a:pP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HUD</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有助於及時發現道路標誌</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表</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和</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8)</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和車輛維護警告</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表</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和</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12)</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a:buFont typeface="+mj-lt"/>
              <a:buAutoNum type="arabicPeriod"/>
            </a:pP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HUD</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相對於</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HDD</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的主要優勢，即更快地檢測視覺資訊、更好地支援態勢感知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000" dirty="0" err="1">
                <a:latin typeface="Times New Roman" panose="02020603050405020304" pitchFamily="18" charset="0"/>
                <a:ea typeface="微軟正黑體" panose="020B0604030504040204" pitchFamily="34" charset="-120"/>
                <a:cs typeface="Times New Roman" panose="02020603050405020304" pitchFamily="18" charset="0"/>
              </a:rPr>
              <a:t>Charissis</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 &amp; </a:t>
            </a:r>
            <a:r>
              <a:rPr lang="en-US" altLang="zh-TW" sz="2000" dirty="0" err="1">
                <a:latin typeface="Times New Roman" panose="02020603050405020304" pitchFamily="18" charset="0"/>
                <a:ea typeface="微軟正黑體" panose="020B0604030504040204" pitchFamily="34" charset="-120"/>
                <a:cs typeface="Times New Roman" panose="02020603050405020304" pitchFamily="18" charset="0"/>
              </a:rPr>
              <a:t>Papanastasiou</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 2010; Liu &amp; Wen, 2004; Sojourner &amp; </a:t>
            </a:r>
            <a:r>
              <a:rPr lang="en-US" altLang="zh-TW" sz="2000" dirty="0" err="1">
                <a:latin typeface="Times New Roman" panose="02020603050405020304" pitchFamily="18" charset="0"/>
                <a:ea typeface="微軟正黑體" panose="020B0604030504040204" pitchFamily="34" charset="-120"/>
                <a:cs typeface="Times New Roman" panose="02020603050405020304" pitchFamily="18" charset="0"/>
              </a:rPr>
              <a:t>Antin</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 1990; Yang et al., 2018)</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endParaRPr lang="en-US" altLang="zh-TW" sz="24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endParaRPr>
          </a:p>
          <a:p>
            <a:r>
              <a:rPr lang="zh-TW" altLang="en-US" sz="24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rPr>
              <a:t>改善建議</a:t>
            </a:r>
            <a:endParaRPr lang="en-US" altLang="zh-TW" sz="24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a:buFont typeface="+mj-lt"/>
              <a:buAutoNum type="arabicPeriod"/>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透過</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HUD</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獲得詳細資訊，例如附加說明和建議的解決方案</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表</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a:buFont typeface="+mj-lt"/>
              <a:buAutoNum type="arabicPeriod"/>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需要進行研究以開發可安全有效地提供附加資訊的顯示方法</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界面，許多駕駛情況下在</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HUD</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上顯示很多資訊可能是不安全的</a:t>
            </a:r>
            <a:r>
              <a:rPr lang="fr-FR" altLang="zh-TW" sz="2000" dirty="0">
                <a:latin typeface="Times New Roman" panose="02020603050405020304" pitchFamily="18" charset="0"/>
                <a:ea typeface="微軟正黑體" panose="020B0604030504040204" pitchFamily="34" charset="-120"/>
                <a:cs typeface="Times New Roman" panose="02020603050405020304" pitchFamily="18" charset="0"/>
              </a:rPr>
              <a:t>(Charissis &amp; Papanastasiou, 2010; Stevens et al., 2002)</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a:buFont typeface="+mj-lt"/>
              <a:buAutoNum type="arabicPeriod"/>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在確定資訊呈現的詳細程度時，亦須考慮各個駕駛人的不同偏好</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(ISO 9355-1, 1999)</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p>
        </p:txBody>
      </p:sp>
    </p:spTree>
    <p:extLst>
      <p:ext uri="{BB962C8B-B14F-4D97-AF65-F5344CB8AC3E}">
        <p14:creationId xmlns:p14="http://schemas.microsoft.com/office/powerpoint/2010/main" val="3135806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1BACAC03-2A02-4A2D-A287-306F0E2B6E60}"/>
              </a:ext>
            </a:extLst>
          </p:cNvPr>
          <p:cNvSpPr txBox="1"/>
          <p:nvPr/>
        </p:nvSpPr>
        <p:spPr>
          <a:xfrm>
            <a:off x="400370" y="1059988"/>
            <a:ext cx="11539583" cy="3847207"/>
          </a:xfrm>
          <a:prstGeom prst="rect">
            <a:avLst/>
          </a:prstGeom>
          <a:noFill/>
        </p:spPr>
        <p:txBody>
          <a:bodyPr wrap="square" rtlCol="0">
            <a:spAutoFit/>
          </a:bodyPr>
          <a:lstStyle/>
          <a:p>
            <a:r>
              <a:rPr lang="en-US" altLang="zh-TW" sz="28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rPr>
              <a:t>4.6</a:t>
            </a:r>
            <a:r>
              <a:rPr lang="zh-TW" altLang="en-US" sz="28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rPr>
              <a:t> 音樂播放器</a:t>
            </a:r>
            <a:br>
              <a:rPr lang="en-US" altLang="zh-TW" sz="24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rPr>
            </a:br>
            <a:endParaRPr lang="en-US" altLang="zh-TW" sz="24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endParaRPr>
          </a:p>
          <a:p>
            <a:r>
              <a:rPr lang="zh-TW" altLang="en-US" sz="24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rPr>
              <a:t>使用情境</a:t>
            </a:r>
            <a:endParaRPr lang="en-US" altLang="zh-TW" sz="24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a:buFont typeface="+mj-lt"/>
              <a:buAutoNum type="arabicPeriod"/>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商用汽車</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HUD</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系統的主要功能之一是支援音樂播放器</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表</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a:buFont typeface="+mj-lt"/>
              <a:buAutoNum type="arabicPeriod"/>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與主要駕駛任務無關，但聽音樂和其他內容是整體駕駛體驗的重要組成部分</a:t>
            </a:r>
            <a:r>
              <a:rPr lang="de-DE" altLang="zh-TW" sz="2000" dirty="0">
                <a:latin typeface="Times New Roman" panose="02020603050405020304" pitchFamily="18" charset="0"/>
                <a:ea typeface="微軟正黑體" panose="020B0604030504040204" pitchFamily="34" charset="-120"/>
                <a:cs typeface="Times New Roman" panose="02020603050405020304" pitchFamily="18" charset="0"/>
              </a:rPr>
              <a:t>(Beck &amp; Park, 2018; Knobloch &amp; Zillmann, 2002)</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endParaRPr lang="en-US" altLang="zh-TW" sz="24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endParaRPr>
          </a:p>
          <a:p>
            <a:r>
              <a:rPr lang="zh-TW" altLang="en-US" sz="24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rPr>
              <a:t>改善建議</a:t>
            </a:r>
            <a:endParaRPr lang="en-US" altLang="zh-TW" sz="24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a:buFont typeface="+mj-lt"/>
              <a:buAutoNum type="arabicPeriod"/>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探索用於音樂播放器的新</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HUD</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接口設計。</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a:buFont typeface="+mj-lt"/>
              <a:buAutoNum type="arabicPeriod"/>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HUD</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也可以用於呈現與音樂播放器相關的資訊，例如音量級別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表</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、進度條、歌詞或播放模式</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例如隨機、重複播放</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p>
        </p:txBody>
      </p:sp>
      <p:pic>
        <p:nvPicPr>
          <p:cNvPr id="5" name="圖片 4">
            <a:extLst>
              <a:ext uri="{FF2B5EF4-FFF2-40B4-BE49-F238E27FC236}">
                <a16:creationId xmlns:a16="http://schemas.microsoft.com/office/drawing/2014/main" id="{99BE3E25-F073-4FD2-8F6C-B04DAB1BAEC5}"/>
              </a:ext>
            </a:extLst>
          </p:cNvPr>
          <p:cNvPicPr>
            <a:picLocks noChangeAspect="1"/>
          </p:cNvPicPr>
          <p:nvPr/>
        </p:nvPicPr>
        <p:blipFill rotWithShape="1">
          <a:blip r:embed="rId2"/>
          <a:srcRect l="17489" t="28069" r="18233" b="30592"/>
          <a:stretch/>
        </p:blipFill>
        <p:spPr>
          <a:xfrm>
            <a:off x="9511553" y="0"/>
            <a:ext cx="2680447" cy="1059039"/>
          </a:xfrm>
          <a:prstGeom prst="rect">
            <a:avLst/>
          </a:prstGeom>
        </p:spPr>
      </p:pic>
      <p:sp>
        <p:nvSpPr>
          <p:cNvPr id="9" name="投影片編號版面配置區 8">
            <a:extLst>
              <a:ext uri="{FF2B5EF4-FFF2-40B4-BE49-F238E27FC236}">
                <a16:creationId xmlns:a16="http://schemas.microsoft.com/office/drawing/2014/main" id="{22C5A79C-B73D-4A64-B106-142A304A9256}"/>
              </a:ext>
            </a:extLst>
          </p:cNvPr>
          <p:cNvSpPr>
            <a:spLocks noGrp="1"/>
          </p:cNvSpPr>
          <p:nvPr>
            <p:ph type="sldNum" sz="quarter" idx="12"/>
          </p:nvPr>
        </p:nvSpPr>
        <p:spPr/>
        <p:txBody>
          <a:bodyPr/>
          <a:lstStyle/>
          <a:p>
            <a:fld id="{1297E860-7506-429C-9B4D-2B7BDAB70BFA}" type="slidenum">
              <a:rPr lang="zh-TW" altLang="en-US" smtClean="0"/>
              <a:t>14</a:t>
            </a:fld>
            <a:endParaRPr lang="zh-TW" altLang="en-US"/>
          </a:p>
        </p:txBody>
      </p:sp>
    </p:spTree>
    <p:extLst>
      <p:ext uri="{BB962C8B-B14F-4D97-AF65-F5344CB8AC3E}">
        <p14:creationId xmlns:p14="http://schemas.microsoft.com/office/powerpoint/2010/main" val="2865698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1297E860-7506-429C-9B4D-2B7BDAB70BFA}" type="slidenum">
              <a:rPr lang="zh-TW" altLang="en-US" smtClean="0"/>
              <a:t>15</a:t>
            </a:fld>
            <a:endParaRPr lang="zh-TW" altLang="en-US"/>
          </a:p>
        </p:txBody>
      </p:sp>
      <p:pic>
        <p:nvPicPr>
          <p:cNvPr id="3" name="圖片 2">
            <a:extLst>
              <a:ext uri="{FF2B5EF4-FFF2-40B4-BE49-F238E27FC236}">
                <a16:creationId xmlns:a16="http://schemas.microsoft.com/office/drawing/2014/main" id="{FBA49534-5936-450F-93C9-279A4DE2B1CB}"/>
              </a:ext>
            </a:extLst>
          </p:cNvPr>
          <p:cNvPicPr>
            <a:picLocks noChangeAspect="1"/>
          </p:cNvPicPr>
          <p:nvPr/>
        </p:nvPicPr>
        <p:blipFill rotWithShape="1">
          <a:blip r:embed="rId2"/>
          <a:srcRect l="17489" t="28069" r="18233" b="30592"/>
          <a:stretch/>
        </p:blipFill>
        <p:spPr>
          <a:xfrm>
            <a:off x="9511553" y="0"/>
            <a:ext cx="2680447" cy="1059039"/>
          </a:xfrm>
          <a:prstGeom prst="rect">
            <a:avLst/>
          </a:prstGeom>
        </p:spPr>
      </p:pic>
      <p:sp>
        <p:nvSpPr>
          <p:cNvPr id="4" name="文字方塊 3">
            <a:extLst>
              <a:ext uri="{FF2B5EF4-FFF2-40B4-BE49-F238E27FC236}">
                <a16:creationId xmlns:a16="http://schemas.microsoft.com/office/drawing/2014/main" id="{A7DEE586-EAF4-4725-B8F2-1C5325BBBBAA}"/>
              </a:ext>
            </a:extLst>
          </p:cNvPr>
          <p:cNvSpPr txBox="1"/>
          <p:nvPr/>
        </p:nvSpPr>
        <p:spPr>
          <a:xfrm>
            <a:off x="400370" y="1113376"/>
            <a:ext cx="11539583" cy="5078313"/>
          </a:xfrm>
          <a:prstGeom prst="rect">
            <a:avLst/>
          </a:prstGeom>
          <a:noFill/>
        </p:spPr>
        <p:txBody>
          <a:bodyPr wrap="square" rtlCol="0">
            <a:spAutoFit/>
          </a:bodyPr>
          <a:lstStyle/>
          <a:p>
            <a:r>
              <a:rPr lang="en-US" altLang="zh-TW" sz="28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rPr>
              <a:t>4.7</a:t>
            </a:r>
            <a:r>
              <a:rPr lang="zh-TW" altLang="en-US" sz="28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8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rPr>
              <a:t>HUD</a:t>
            </a:r>
            <a:r>
              <a:rPr lang="zh-TW" altLang="en-US" sz="28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rPr>
              <a:t>資訊準確性問題</a:t>
            </a:r>
            <a:br>
              <a:rPr lang="en-US" altLang="zh-TW" sz="24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rPr>
            </a:br>
            <a:endParaRPr lang="en-US" altLang="zh-TW" sz="24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endParaRPr>
          </a:p>
          <a:p>
            <a:r>
              <a:rPr lang="zh-TW" altLang="en-US" sz="24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rPr>
              <a:t>使用情境</a:t>
            </a:r>
            <a:endParaRPr lang="en-US" altLang="zh-TW" sz="24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a:buFont typeface="+mj-lt"/>
              <a:buAutoNum type="arabicPeriod"/>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車載導航系統的更新延遲和尋路性能差所致</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表</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8</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和</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9)</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a:buFont typeface="+mj-lt"/>
              <a:buAutoNum type="arabicPeriod"/>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現有的原始設備製造商</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(OEM)HUD</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系統會顯示已經存儲在車載導航系統中的內容，因此，應通過定期</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自動更新和持續的性能改進來解決這些問題。</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a:buFont typeface="+mj-lt"/>
              <a:buAutoNum type="arabicPeriod"/>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另一個問題是在</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HUD</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上實時顯示當前速度，巡航控制狀態和</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RPM</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時存在延遲</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表</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和</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11)</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a:buFont typeface="+mj-lt"/>
              <a:buAutoNum type="arabicPeriod"/>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延遲後系統會給駕駛人帶來巨大壓力，因無法提供早期行動的回饋，幫助駕駛任務當前行動以及預期未來狀態所需的認知需求增加，而降低任務性能</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000" dirty="0" err="1">
                <a:latin typeface="Times New Roman" panose="02020603050405020304" pitchFamily="18" charset="0"/>
                <a:ea typeface="微軟正黑體" panose="020B0604030504040204" pitchFamily="34" charset="-120"/>
                <a:cs typeface="Times New Roman" panose="02020603050405020304" pitchFamily="18" charset="0"/>
              </a:rPr>
              <a:t>Scholcover</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 &amp; </a:t>
            </a:r>
            <a:r>
              <a:rPr lang="en-US" altLang="zh-TW" sz="2000" dirty="0" err="1">
                <a:latin typeface="Times New Roman" panose="02020603050405020304" pitchFamily="18" charset="0"/>
                <a:ea typeface="微軟正黑體" panose="020B0604030504040204" pitchFamily="34" charset="-120"/>
                <a:cs typeface="Times New Roman" panose="02020603050405020304" pitchFamily="18" charset="0"/>
              </a:rPr>
              <a:t>Gillan</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 2018; </a:t>
            </a:r>
            <a:r>
              <a:rPr lang="en-US" altLang="zh-TW" sz="2000" dirty="0" err="1">
                <a:latin typeface="Times New Roman" panose="02020603050405020304" pitchFamily="18" charset="0"/>
                <a:ea typeface="微軟正黑體" panose="020B0604030504040204" pitchFamily="34" charset="-120"/>
                <a:cs typeface="Times New Roman" panose="02020603050405020304" pitchFamily="18" charset="0"/>
              </a:rPr>
              <a:t>Wickens</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 Hollands, Banbury, &amp; Parasuraman, 2013)</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endParaRPr lang="en-US" altLang="zh-TW" sz="24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endParaRPr>
          </a:p>
          <a:p>
            <a:r>
              <a:rPr lang="zh-TW" altLang="en-US" sz="24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rPr>
              <a:t>改善建議</a:t>
            </a:r>
            <a:endParaRPr lang="en-US" altLang="zh-TW" sz="24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a:buFont typeface="+mj-lt"/>
              <a:buAutoNum type="arabicPeriod"/>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未來的</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HUD</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系統可能被設計為合併</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融合來自多個來源的資訊，以提高所呈現資訊的準確性。</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a:buFont typeface="+mj-lt"/>
              <a:buAutoNum type="arabicPeriod"/>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與主要駕駛任務直接相關，應減少延遲，以免對任務性能產生不利影響，也不應使駕駛員看不起</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HDD</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p>
        </p:txBody>
      </p:sp>
    </p:spTree>
    <p:extLst>
      <p:ext uri="{BB962C8B-B14F-4D97-AF65-F5344CB8AC3E}">
        <p14:creationId xmlns:p14="http://schemas.microsoft.com/office/powerpoint/2010/main" val="2031283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1BACAC03-2A02-4A2D-A287-306F0E2B6E60}"/>
              </a:ext>
            </a:extLst>
          </p:cNvPr>
          <p:cNvSpPr txBox="1"/>
          <p:nvPr/>
        </p:nvSpPr>
        <p:spPr>
          <a:xfrm>
            <a:off x="400370" y="1059039"/>
            <a:ext cx="11539583" cy="5693866"/>
          </a:xfrm>
          <a:prstGeom prst="rect">
            <a:avLst/>
          </a:prstGeom>
          <a:noFill/>
        </p:spPr>
        <p:txBody>
          <a:bodyPr wrap="square" rtlCol="0">
            <a:spAutoFit/>
          </a:bodyPr>
          <a:lstStyle/>
          <a:p>
            <a:r>
              <a:rPr lang="en-US" altLang="zh-TW" sz="28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rPr>
              <a:t>4.8</a:t>
            </a:r>
            <a:r>
              <a:rPr lang="zh-TW" altLang="en-US" sz="28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rPr>
              <a:t> 個人特定的</a:t>
            </a:r>
            <a:r>
              <a:rPr lang="en-US" altLang="zh-TW" sz="28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rPr>
              <a:t>HUD</a:t>
            </a:r>
            <a:r>
              <a:rPr lang="zh-TW" altLang="en-US" sz="28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rPr>
              <a:t>資訊</a:t>
            </a:r>
            <a:br>
              <a:rPr lang="en-US" altLang="zh-TW" sz="24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rPr>
            </a:br>
            <a:endParaRPr lang="en-US" altLang="zh-TW" sz="24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endParaRPr>
          </a:p>
          <a:p>
            <a:r>
              <a:rPr lang="zh-TW" altLang="en-US" sz="24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rPr>
              <a:t>使用情境</a:t>
            </a:r>
            <a:endParaRPr lang="en-US" altLang="zh-TW" sz="24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a:buFont typeface="+mj-lt"/>
              <a:buAutoNum type="arabicPeriod"/>
            </a:pP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HUD</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用戶的資訊需求因人而異，也因情境而異</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表</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10</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11</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和</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12)</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a:buFont typeface="+mj-lt"/>
              <a:buAutoNum type="arabicPeriod"/>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參與研究者希望能夠決定在他們的</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HUD</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系統中顯示什麼，並指定打開</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關閉某些</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HUD</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資訊的條件</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表</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8</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10</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和</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11)</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a:buFont typeface="+mj-lt"/>
              <a:buAutoNum type="arabicPeriod"/>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一些資訊被認為是不必要的，因為多餘</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很容易從</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HDD</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或聽覺訊號獲得</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、個人駕駛風格以及對混亂和模糊的關注</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表</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9</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10</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11</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和</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12)</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a:buFont typeface="+mj-lt"/>
              <a:buAutoNum type="arabicPeriod"/>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通用汽車公司</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(General Motors, GM [Buick(</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別克</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 Cadillac(</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凱迪拉克</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 Chevrolet(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雪弗蘭</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 GMC])</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Honda</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Mercedes-Benz</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Toyota</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不允許用戶打開</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關閉每項資訊。</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endParaRPr lang="en-US" altLang="zh-TW" sz="24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endParaRPr>
          </a:p>
          <a:p>
            <a:r>
              <a:rPr lang="zh-TW" altLang="en-US" sz="24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rPr>
              <a:t>改善建議</a:t>
            </a:r>
            <a:endParaRPr lang="en-US" altLang="zh-TW" sz="24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a:buFont typeface="+mj-lt"/>
              <a:buAutoNum type="arabicPeriod"/>
            </a:pP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HUD</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系統的用戶自定義應限制在一定的安全範圍內，以免損害駕駛安全</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(Stevens et al., 2002; </a:t>
            </a:r>
            <a:r>
              <a:rPr lang="en-US" altLang="zh-TW" sz="2000" dirty="0" err="1">
                <a:latin typeface="Times New Roman" panose="02020603050405020304" pitchFamily="18" charset="0"/>
                <a:ea typeface="微軟正黑體" panose="020B0604030504040204" pitchFamily="34" charset="-120"/>
                <a:cs typeface="Times New Roman" panose="02020603050405020304" pitchFamily="18" charset="0"/>
              </a:rPr>
              <a:t>Yayici</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 2014) </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a:buFont typeface="+mj-lt"/>
              <a:buAutoNum type="arabicPeriod"/>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用戶能否確定所需的</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HUD</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資訊和指定顯示開</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關條件？</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a:buFont typeface="+mj-lt"/>
              <a:buAutoNum type="arabicPeriod"/>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如何以簡單有效的方式定制</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HUD</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系統？ 什麼是最能幫助駕駛人制定其個人設置的用戶介面？</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a:buFont typeface="+mj-lt"/>
              <a:buAutoNum type="arabicPeriod"/>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可定制</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HUD</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系統可能會帶來好處，但仍需進行基礎研究以確保此類系統的安全性和實用性。</a:t>
            </a:r>
          </a:p>
        </p:txBody>
      </p:sp>
      <p:pic>
        <p:nvPicPr>
          <p:cNvPr id="5" name="圖片 4">
            <a:extLst>
              <a:ext uri="{FF2B5EF4-FFF2-40B4-BE49-F238E27FC236}">
                <a16:creationId xmlns:a16="http://schemas.microsoft.com/office/drawing/2014/main" id="{B850B07C-99A5-4C41-8AE3-21934E150596}"/>
              </a:ext>
            </a:extLst>
          </p:cNvPr>
          <p:cNvPicPr>
            <a:picLocks noChangeAspect="1"/>
          </p:cNvPicPr>
          <p:nvPr/>
        </p:nvPicPr>
        <p:blipFill rotWithShape="1">
          <a:blip r:embed="rId2"/>
          <a:srcRect l="17489" t="28069" r="18233" b="30592"/>
          <a:stretch/>
        </p:blipFill>
        <p:spPr>
          <a:xfrm>
            <a:off x="9511553" y="0"/>
            <a:ext cx="2680447" cy="1059039"/>
          </a:xfrm>
          <a:prstGeom prst="rect">
            <a:avLst/>
          </a:prstGeom>
        </p:spPr>
      </p:pic>
      <p:sp>
        <p:nvSpPr>
          <p:cNvPr id="11" name="投影片編號版面配置區 10">
            <a:extLst>
              <a:ext uri="{FF2B5EF4-FFF2-40B4-BE49-F238E27FC236}">
                <a16:creationId xmlns:a16="http://schemas.microsoft.com/office/drawing/2014/main" id="{B4656C0F-FF8D-4D26-82F8-B8191590245B}"/>
              </a:ext>
            </a:extLst>
          </p:cNvPr>
          <p:cNvSpPr>
            <a:spLocks noGrp="1"/>
          </p:cNvSpPr>
          <p:nvPr>
            <p:ph type="sldNum" sz="quarter" idx="12"/>
          </p:nvPr>
        </p:nvSpPr>
        <p:spPr/>
        <p:txBody>
          <a:bodyPr/>
          <a:lstStyle/>
          <a:p>
            <a:fld id="{1297E860-7506-429C-9B4D-2B7BDAB70BFA}" type="slidenum">
              <a:rPr lang="zh-TW" altLang="en-US" smtClean="0"/>
              <a:t>16</a:t>
            </a:fld>
            <a:endParaRPr lang="zh-TW" altLang="en-US"/>
          </a:p>
        </p:txBody>
      </p:sp>
    </p:spTree>
    <p:extLst>
      <p:ext uri="{BB962C8B-B14F-4D97-AF65-F5344CB8AC3E}">
        <p14:creationId xmlns:p14="http://schemas.microsoft.com/office/powerpoint/2010/main" val="2652292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1297E860-7506-429C-9B4D-2B7BDAB70BFA}" type="slidenum">
              <a:rPr lang="zh-TW" altLang="en-US" smtClean="0"/>
              <a:t>17</a:t>
            </a:fld>
            <a:endParaRPr lang="zh-TW" altLang="en-US"/>
          </a:p>
        </p:txBody>
      </p:sp>
      <p:pic>
        <p:nvPicPr>
          <p:cNvPr id="3" name="圖片 2">
            <a:extLst>
              <a:ext uri="{FF2B5EF4-FFF2-40B4-BE49-F238E27FC236}">
                <a16:creationId xmlns:a16="http://schemas.microsoft.com/office/drawing/2014/main" id="{FBA49534-5936-450F-93C9-279A4DE2B1CB}"/>
              </a:ext>
            </a:extLst>
          </p:cNvPr>
          <p:cNvPicPr>
            <a:picLocks noChangeAspect="1"/>
          </p:cNvPicPr>
          <p:nvPr/>
        </p:nvPicPr>
        <p:blipFill rotWithShape="1">
          <a:blip r:embed="rId2"/>
          <a:srcRect l="17489" t="28069" r="18233" b="30592"/>
          <a:stretch/>
        </p:blipFill>
        <p:spPr>
          <a:xfrm>
            <a:off x="9511553" y="0"/>
            <a:ext cx="2680447" cy="1059039"/>
          </a:xfrm>
          <a:prstGeom prst="rect">
            <a:avLst/>
          </a:prstGeom>
        </p:spPr>
      </p:pic>
      <p:sp>
        <p:nvSpPr>
          <p:cNvPr id="4" name="文字方塊 3">
            <a:extLst>
              <a:ext uri="{FF2B5EF4-FFF2-40B4-BE49-F238E27FC236}">
                <a16:creationId xmlns:a16="http://schemas.microsoft.com/office/drawing/2014/main" id="{0C0492AE-B5D2-4B6A-90B7-134BC09E0372}"/>
              </a:ext>
            </a:extLst>
          </p:cNvPr>
          <p:cNvSpPr txBox="1"/>
          <p:nvPr/>
        </p:nvSpPr>
        <p:spPr>
          <a:xfrm>
            <a:off x="400369" y="1128812"/>
            <a:ext cx="11539583" cy="4462760"/>
          </a:xfrm>
          <a:prstGeom prst="rect">
            <a:avLst/>
          </a:prstGeom>
          <a:noFill/>
        </p:spPr>
        <p:txBody>
          <a:bodyPr wrap="square" rtlCol="0">
            <a:spAutoFit/>
          </a:bodyPr>
          <a:lstStyle/>
          <a:p>
            <a:r>
              <a:rPr lang="en-US" altLang="zh-TW" sz="28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rPr>
              <a:t>4.9</a:t>
            </a:r>
            <a:r>
              <a:rPr lang="zh-TW" altLang="en-US" sz="28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8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rPr>
              <a:t>HUD</a:t>
            </a:r>
            <a:r>
              <a:rPr lang="zh-TW" altLang="en-US" sz="28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rPr>
              <a:t>圖像的可見性問題</a:t>
            </a:r>
            <a:br>
              <a:rPr lang="en-US" altLang="zh-TW" sz="24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rPr>
            </a:br>
            <a:endParaRPr lang="en-US" altLang="zh-TW" sz="24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endParaRPr>
          </a:p>
          <a:p>
            <a:r>
              <a:rPr lang="zh-TW" altLang="en-US" sz="24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rPr>
              <a:t>使用情境</a:t>
            </a:r>
            <a:endParaRPr lang="en-US" altLang="zh-TW" sz="24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a:buFont typeface="+mj-lt"/>
              <a:buAutoNum type="arabicPeriod"/>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參與者建議使用不同的顏色或放大圖示來提高</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HUD</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圖示的可見度</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表</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和</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endParaRPr lang="en-US" altLang="zh-TW" sz="24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endParaRPr>
          </a:p>
          <a:p>
            <a:r>
              <a:rPr lang="zh-TW" altLang="en-US" sz="24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rPr>
              <a:t>改善建議</a:t>
            </a:r>
            <a:endParaRPr lang="en-US" altLang="zh-TW" sz="24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a:buFont typeface="+mj-lt"/>
              <a:buAutoNum type="arabicPeriod"/>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可見度是開發汽車</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HUD</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的關鍵人為因素設計問題</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(Ahlstrom &amp; </a:t>
            </a:r>
            <a:r>
              <a:rPr lang="en-US" altLang="zh-TW" sz="2000" dirty="0" err="1">
                <a:latin typeface="Times New Roman" panose="02020603050405020304" pitchFamily="18" charset="0"/>
                <a:ea typeface="微軟正黑體" panose="020B0604030504040204" pitchFamily="34" charset="-120"/>
                <a:cs typeface="Times New Roman" panose="02020603050405020304" pitchFamily="18" charset="0"/>
              </a:rPr>
              <a:t>Kudrick</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 2007; Choi, Lee, Lee, &amp; Park, 2013; </a:t>
            </a:r>
            <a:r>
              <a:rPr lang="en-US" altLang="zh-TW" sz="2000" dirty="0" err="1">
                <a:latin typeface="Times New Roman" panose="02020603050405020304" pitchFamily="18" charset="0"/>
                <a:ea typeface="微軟正黑體" panose="020B0604030504040204" pitchFamily="34" charset="-120"/>
                <a:cs typeface="Times New Roman" panose="02020603050405020304" pitchFamily="18" charset="0"/>
              </a:rPr>
              <a:t>Inuzuka</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000" dirty="0" err="1">
                <a:latin typeface="Times New Roman" panose="02020603050405020304" pitchFamily="18" charset="0"/>
                <a:ea typeface="微軟正黑體" panose="020B0604030504040204" pitchFamily="34" charset="-120"/>
                <a:cs typeface="Times New Roman" panose="02020603050405020304" pitchFamily="18" charset="0"/>
              </a:rPr>
              <a:t>Osumi</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 &amp; </a:t>
            </a:r>
            <a:r>
              <a:rPr lang="en-US" altLang="zh-TW" sz="2000" dirty="0" err="1">
                <a:latin typeface="Times New Roman" panose="02020603050405020304" pitchFamily="18" charset="0"/>
                <a:ea typeface="微軟正黑體" panose="020B0604030504040204" pitchFamily="34" charset="-120"/>
                <a:cs typeface="Times New Roman" panose="02020603050405020304" pitchFamily="18" charset="0"/>
              </a:rPr>
              <a:t>Shinkai</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 1991; Park et al., 2016)</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a:buFont typeface="+mj-lt"/>
              <a:buAutoNum type="arabicPeriod"/>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隨著背景的視覺複雜性，尤其是外部道路環境的動態干擾，</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HUD</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圖示的可視性會惡化</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(Stevens et al., 2002; Ward &amp; Parkes, 1994)</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。如何能夠自適應地顯示</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HUD</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圖示，使其在所有潛在的查看條件下都可見</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 </a:t>
            </a:r>
          </a:p>
          <a:p>
            <a:pPr marL="342900" indent="-342900">
              <a:buFont typeface="+mj-lt"/>
              <a:buAutoNum type="arabicPeriod"/>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大尺寸的</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HUD</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圖示雖可增加可視性，如何才能在顯示上達到畫面平衡</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 </a:t>
            </a:r>
          </a:p>
          <a:p>
            <a:pPr marL="342900" indent="-342900">
              <a:buFont typeface="+mj-lt"/>
              <a:buAutoNum type="arabicPeriod"/>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可視性問題需要仔細考慮個體差異。</a:t>
            </a:r>
          </a:p>
        </p:txBody>
      </p:sp>
    </p:spTree>
    <p:extLst>
      <p:ext uri="{BB962C8B-B14F-4D97-AF65-F5344CB8AC3E}">
        <p14:creationId xmlns:p14="http://schemas.microsoft.com/office/powerpoint/2010/main" val="1434744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1BACAC03-2A02-4A2D-A287-306F0E2B6E60}"/>
              </a:ext>
            </a:extLst>
          </p:cNvPr>
          <p:cNvSpPr txBox="1"/>
          <p:nvPr/>
        </p:nvSpPr>
        <p:spPr>
          <a:xfrm>
            <a:off x="400370" y="1059039"/>
            <a:ext cx="11539583" cy="4462760"/>
          </a:xfrm>
          <a:prstGeom prst="rect">
            <a:avLst/>
          </a:prstGeom>
          <a:noFill/>
        </p:spPr>
        <p:txBody>
          <a:bodyPr wrap="square" rtlCol="0">
            <a:spAutoFit/>
          </a:bodyPr>
          <a:lstStyle/>
          <a:p>
            <a:r>
              <a:rPr lang="en-US" altLang="zh-TW" sz="28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rPr>
              <a:t>4.10</a:t>
            </a:r>
            <a:r>
              <a:rPr lang="zh-TW" altLang="en-US" sz="28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8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rPr>
              <a:t>HUD</a:t>
            </a:r>
            <a:r>
              <a:rPr lang="zh-TW" altLang="en-US" sz="28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rPr>
              <a:t>介面的視覺美感</a:t>
            </a:r>
            <a:br>
              <a:rPr lang="en-US" altLang="zh-TW" sz="24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rPr>
            </a:br>
            <a:endParaRPr lang="en-US" altLang="zh-TW" sz="24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endParaRPr>
          </a:p>
          <a:p>
            <a:r>
              <a:rPr lang="zh-TW" altLang="en-US" sz="24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rPr>
              <a:t>使用情境</a:t>
            </a:r>
            <a:endParaRPr lang="en-US" altLang="zh-TW" sz="24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a:buFont typeface="+mj-lt"/>
              <a:buAutoNum type="arabicPeriod"/>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部分研究參與者想要汽車</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HUD</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界面有更吸引人的視覺美學</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表</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10</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和</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11)</a:t>
            </a:r>
          </a:p>
          <a:p>
            <a:pPr marL="342900" indent="-342900">
              <a:buFont typeface="+mj-lt"/>
              <a:buAutoNum type="arabicPeriod"/>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與主要駕駛任務無關，但聽音樂和其他內容是整體駕駛體驗的重要組成部分</a:t>
            </a:r>
            <a:r>
              <a:rPr lang="de-DE" altLang="zh-TW" sz="2000" dirty="0">
                <a:latin typeface="Times New Roman" panose="02020603050405020304" pitchFamily="18" charset="0"/>
                <a:ea typeface="微軟正黑體" panose="020B0604030504040204" pitchFamily="34" charset="-120"/>
                <a:cs typeface="Times New Roman" panose="02020603050405020304" pitchFamily="18" charset="0"/>
              </a:rPr>
              <a:t>(Beck &amp; Park, 2018; Knobloch &amp; Zillmann, 2002)</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endParaRPr lang="en-US" altLang="zh-TW" sz="24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endParaRPr>
          </a:p>
          <a:p>
            <a:r>
              <a:rPr lang="zh-TW" altLang="en-US" sz="24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rPr>
              <a:t>改善建議</a:t>
            </a:r>
            <a:endParaRPr lang="en-US" altLang="zh-TW" sz="24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a:buFont typeface="+mj-lt"/>
              <a:buAutoNum type="arabicPeriod"/>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吸引人的視覺美學通常被認為對可用性、用戶性能或整體用戶體驗有積極的影響</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000" dirty="0" err="1">
                <a:latin typeface="Times New Roman" panose="02020603050405020304" pitchFamily="18" charset="0"/>
                <a:ea typeface="微軟正黑體" panose="020B0604030504040204" pitchFamily="34" charset="-120"/>
                <a:cs typeface="Times New Roman" panose="02020603050405020304" pitchFamily="18" charset="0"/>
              </a:rPr>
              <a:t>Moshagen</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000" dirty="0" err="1">
                <a:latin typeface="Times New Roman" panose="02020603050405020304" pitchFamily="18" charset="0"/>
                <a:ea typeface="微軟正黑體" panose="020B0604030504040204" pitchFamily="34" charset="-120"/>
                <a:cs typeface="Times New Roman" panose="02020603050405020304" pitchFamily="18" charset="0"/>
              </a:rPr>
              <a:t>Musch</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 &amp; </a:t>
            </a:r>
            <a:r>
              <a:rPr lang="en-US" altLang="zh-TW" sz="2000" dirty="0" err="1">
                <a:latin typeface="Times New Roman" panose="02020603050405020304" pitchFamily="18" charset="0"/>
                <a:ea typeface="微軟正黑體" panose="020B0604030504040204" pitchFamily="34" charset="-120"/>
                <a:cs typeface="Times New Roman" panose="02020603050405020304" pitchFamily="18" charset="0"/>
              </a:rPr>
              <a:t>Göritz</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 2009; </a:t>
            </a:r>
            <a:r>
              <a:rPr lang="en-US" altLang="zh-TW" sz="2000" dirty="0" err="1">
                <a:latin typeface="Times New Roman" panose="02020603050405020304" pitchFamily="18" charset="0"/>
                <a:ea typeface="微軟正黑體" panose="020B0604030504040204" pitchFamily="34" charset="-120"/>
                <a:cs typeface="Times New Roman" panose="02020603050405020304" pitchFamily="18" charset="0"/>
              </a:rPr>
              <a:t>Reppa</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 &amp; McDougall, 2015; </a:t>
            </a:r>
            <a:r>
              <a:rPr lang="en-US" altLang="zh-TW" sz="2000" dirty="0" err="1">
                <a:latin typeface="Times New Roman" panose="02020603050405020304" pitchFamily="18" charset="0"/>
                <a:ea typeface="微軟正黑體" panose="020B0604030504040204" pitchFamily="34" charset="-120"/>
                <a:cs typeface="Times New Roman" panose="02020603050405020304" pitchFamily="18" charset="0"/>
              </a:rPr>
              <a:t>Sonderegger</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 &amp; Sauer, 2010; </a:t>
            </a:r>
            <a:r>
              <a:rPr lang="en-US" altLang="zh-TW" sz="2000" dirty="0" err="1">
                <a:latin typeface="Times New Roman" panose="02020603050405020304" pitchFamily="18" charset="0"/>
                <a:ea typeface="微軟正黑體" panose="020B0604030504040204" pitchFamily="34" charset="-120"/>
                <a:cs typeface="Times New Roman" panose="02020603050405020304" pitchFamily="18" charset="0"/>
              </a:rPr>
              <a:t>Tractinsky</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 Katz, &amp; </a:t>
            </a:r>
            <a:r>
              <a:rPr lang="en-US" altLang="zh-TW" sz="2000" dirty="0" err="1">
                <a:latin typeface="Times New Roman" panose="02020603050405020304" pitchFamily="18" charset="0"/>
                <a:ea typeface="微軟正黑體" panose="020B0604030504040204" pitchFamily="34" charset="-120"/>
                <a:cs typeface="Times New Roman" panose="02020603050405020304" pitchFamily="18" charset="0"/>
              </a:rPr>
              <a:t>Ikar</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 2000)</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審美偏好在年齡、性別、性格、文化背景和經驗已知會影響對審美的反應</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(Crilly, Moultrie, &amp; Clarkson, 2004; </a:t>
            </a:r>
            <a:r>
              <a:rPr lang="en-US" altLang="zh-TW" sz="2000" dirty="0" err="1">
                <a:latin typeface="Times New Roman" panose="02020603050405020304" pitchFamily="18" charset="0"/>
                <a:ea typeface="微軟正黑體" panose="020B0604030504040204" pitchFamily="34" charset="-120"/>
                <a:cs typeface="Times New Roman" panose="02020603050405020304" pitchFamily="18" charset="0"/>
              </a:rPr>
              <a:t>Sonderegger</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 &amp; Sauer, 2010)</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a:buFont typeface="+mj-lt"/>
              <a:buAutoNum type="arabicPeriod"/>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需要進行研究以了解汽車</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HUD</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用戶人群的審美偏好。</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p:txBody>
      </p:sp>
      <p:pic>
        <p:nvPicPr>
          <p:cNvPr id="5" name="圖片 4">
            <a:extLst>
              <a:ext uri="{FF2B5EF4-FFF2-40B4-BE49-F238E27FC236}">
                <a16:creationId xmlns:a16="http://schemas.microsoft.com/office/drawing/2014/main" id="{99BE3E25-F073-4FD2-8F6C-B04DAB1BAEC5}"/>
              </a:ext>
            </a:extLst>
          </p:cNvPr>
          <p:cNvPicPr>
            <a:picLocks noChangeAspect="1"/>
          </p:cNvPicPr>
          <p:nvPr/>
        </p:nvPicPr>
        <p:blipFill rotWithShape="1">
          <a:blip r:embed="rId2"/>
          <a:srcRect l="17489" t="28069" r="18233" b="30592"/>
          <a:stretch/>
        </p:blipFill>
        <p:spPr>
          <a:xfrm>
            <a:off x="9511553" y="0"/>
            <a:ext cx="2680447" cy="1059039"/>
          </a:xfrm>
          <a:prstGeom prst="rect">
            <a:avLst/>
          </a:prstGeom>
        </p:spPr>
      </p:pic>
      <p:sp>
        <p:nvSpPr>
          <p:cNvPr id="7" name="投影片編號版面配置區 6">
            <a:extLst>
              <a:ext uri="{FF2B5EF4-FFF2-40B4-BE49-F238E27FC236}">
                <a16:creationId xmlns:a16="http://schemas.microsoft.com/office/drawing/2014/main" id="{036590B4-1AED-4C9B-87DD-9D5EF91CB328}"/>
              </a:ext>
            </a:extLst>
          </p:cNvPr>
          <p:cNvSpPr>
            <a:spLocks noGrp="1"/>
          </p:cNvSpPr>
          <p:nvPr>
            <p:ph type="sldNum" sz="quarter" idx="12"/>
          </p:nvPr>
        </p:nvSpPr>
        <p:spPr/>
        <p:txBody>
          <a:bodyPr/>
          <a:lstStyle/>
          <a:p>
            <a:fld id="{1297E860-7506-429C-9B4D-2B7BDAB70BFA}" type="slidenum">
              <a:rPr lang="zh-TW" altLang="en-US" smtClean="0"/>
              <a:t>18</a:t>
            </a:fld>
            <a:endParaRPr lang="zh-TW" altLang="en-US"/>
          </a:p>
        </p:txBody>
      </p:sp>
    </p:spTree>
    <p:extLst>
      <p:ext uri="{BB962C8B-B14F-4D97-AF65-F5344CB8AC3E}">
        <p14:creationId xmlns:p14="http://schemas.microsoft.com/office/powerpoint/2010/main" val="34115150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1297E860-7506-429C-9B4D-2B7BDAB70BFA}" type="slidenum">
              <a:rPr lang="zh-TW" altLang="en-US" smtClean="0"/>
              <a:t>19</a:t>
            </a:fld>
            <a:endParaRPr lang="zh-TW" altLang="en-US"/>
          </a:p>
        </p:txBody>
      </p:sp>
      <p:pic>
        <p:nvPicPr>
          <p:cNvPr id="3" name="圖片 2">
            <a:extLst>
              <a:ext uri="{FF2B5EF4-FFF2-40B4-BE49-F238E27FC236}">
                <a16:creationId xmlns:a16="http://schemas.microsoft.com/office/drawing/2014/main" id="{FBA49534-5936-450F-93C9-279A4DE2B1CB}"/>
              </a:ext>
            </a:extLst>
          </p:cNvPr>
          <p:cNvPicPr>
            <a:picLocks noChangeAspect="1"/>
          </p:cNvPicPr>
          <p:nvPr/>
        </p:nvPicPr>
        <p:blipFill rotWithShape="1">
          <a:blip r:embed="rId2"/>
          <a:srcRect l="17489" t="28069" r="18233" b="30592"/>
          <a:stretch/>
        </p:blipFill>
        <p:spPr>
          <a:xfrm>
            <a:off x="9511553" y="0"/>
            <a:ext cx="2680447" cy="1059039"/>
          </a:xfrm>
          <a:prstGeom prst="rect">
            <a:avLst/>
          </a:prstGeom>
        </p:spPr>
      </p:pic>
      <p:sp>
        <p:nvSpPr>
          <p:cNvPr id="4" name="文字方塊 3">
            <a:extLst>
              <a:ext uri="{FF2B5EF4-FFF2-40B4-BE49-F238E27FC236}">
                <a16:creationId xmlns:a16="http://schemas.microsoft.com/office/drawing/2014/main" id="{A7DEE586-EAF4-4725-B8F2-1C5325BBBBAA}"/>
              </a:ext>
            </a:extLst>
          </p:cNvPr>
          <p:cNvSpPr txBox="1"/>
          <p:nvPr/>
        </p:nvSpPr>
        <p:spPr>
          <a:xfrm>
            <a:off x="400368" y="1067069"/>
            <a:ext cx="11539583" cy="4462760"/>
          </a:xfrm>
          <a:prstGeom prst="rect">
            <a:avLst/>
          </a:prstGeom>
          <a:noFill/>
        </p:spPr>
        <p:txBody>
          <a:bodyPr wrap="square" rtlCol="0">
            <a:spAutoFit/>
          </a:bodyPr>
          <a:lstStyle/>
          <a:p>
            <a:r>
              <a:rPr lang="en-US" altLang="zh-TW" sz="28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rPr>
              <a:t>4.11</a:t>
            </a:r>
            <a:r>
              <a:rPr lang="zh-TW" altLang="en-US" sz="28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8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rPr>
              <a:t>HUD</a:t>
            </a:r>
            <a:r>
              <a:rPr lang="zh-TW" altLang="en-US" sz="28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rPr>
              <a:t>位置和設計問題</a:t>
            </a:r>
            <a:br>
              <a:rPr lang="en-US" altLang="zh-TW" sz="24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rPr>
            </a:br>
            <a:endParaRPr lang="en-US" altLang="zh-TW" sz="24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endParaRPr>
          </a:p>
          <a:p>
            <a:r>
              <a:rPr lang="zh-TW" altLang="en-US" sz="24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rPr>
              <a:t>使用情境</a:t>
            </a:r>
            <a:endParaRPr lang="en-US" altLang="zh-TW" sz="24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a:buFont typeface="+mj-lt"/>
              <a:buAutoNum type="arabicPeriod"/>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希望將當前速度顯示在駕駛員的正常視線內</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表</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a:buFont typeface="+mj-lt"/>
              <a:buAutoNum type="arabicPeriod"/>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多個資訊相互重疊的問題</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表</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12)</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endParaRPr lang="en-US" altLang="zh-TW" sz="24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endParaRPr>
          </a:p>
          <a:p>
            <a:r>
              <a:rPr lang="zh-TW" altLang="en-US" sz="24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rPr>
              <a:t>改善建議</a:t>
            </a:r>
            <a:endParaRPr lang="en-US" altLang="zh-TW" sz="24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a:buFont typeface="+mj-lt"/>
              <a:buAutoNum type="arabicPeriod"/>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過往文獻建議</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HUD</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圖示應遠離直接視線，以避免認知捕獲或視覺模糊</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(Bergman, 2011; </a:t>
            </a:r>
            <a:r>
              <a:rPr lang="en-US" altLang="zh-TW" sz="2000" dirty="0" err="1">
                <a:latin typeface="Times New Roman" panose="02020603050405020304" pitchFamily="18" charset="0"/>
                <a:ea typeface="微軟正黑體" panose="020B0604030504040204" pitchFamily="34" charset="-120"/>
                <a:cs typeface="Times New Roman" panose="02020603050405020304" pitchFamily="18" charset="0"/>
              </a:rPr>
              <a:t>Horrey</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 &amp; </a:t>
            </a:r>
            <a:r>
              <a:rPr lang="en-US" altLang="zh-TW" sz="2000" dirty="0" err="1">
                <a:latin typeface="Times New Roman" panose="02020603050405020304" pitchFamily="18" charset="0"/>
                <a:ea typeface="微軟正黑體" panose="020B0604030504040204" pitchFamily="34" charset="-120"/>
                <a:cs typeface="Times New Roman" panose="02020603050405020304" pitchFamily="18" charset="0"/>
              </a:rPr>
              <a:t>Wickens</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 2004; Sojourner &amp; </a:t>
            </a:r>
            <a:r>
              <a:rPr lang="en-US" altLang="zh-TW" sz="2000" dirty="0" err="1">
                <a:latin typeface="Times New Roman" panose="02020603050405020304" pitchFamily="18" charset="0"/>
                <a:ea typeface="微軟正黑體" panose="020B0604030504040204" pitchFamily="34" charset="-120"/>
                <a:cs typeface="Times New Roman" panose="02020603050405020304" pitchFamily="18" charset="0"/>
              </a:rPr>
              <a:t>Antin</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 1990; Stevens et al., 2002; Ward &amp; Parkes, 1994; Watanabe et al., 1999; Wittmann et al., 2006)</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a:buFont typeface="+mj-lt"/>
              <a:buAutoNum type="arabicPeriod"/>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如要同時顯示多項資訊，可以考慮其先後順序，以優化其顯示。如透過強調優先項目，使其在視覺上更容易，而不被其他項目重疊</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阻塞</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(ISO/TR 16352, 2005; SAE J2831, 2012)</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a:buFont typeface="+mj-lt"/>
              <a:buAutoNum type="arabicPeriod"/>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允許驅動程序在特定的基礎上禁用</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HUD</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上顯示的任何或所有項目</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(SAE J2831, 2012)</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p>
        </p:txBody>
      </p:sp>
    </p:spTree>
    <p:extLst>
      <p:ext uri="{BB962C8B-B14F-4D97-AF65-F5344CB8AC3E}">
        <p14:creationId xmlns:p14="http://schemas.microsoft.com/office/powerpoint/2010/main" val="2640330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B2EB4103-AC06-4696-BDAD-0A9BE997B3CB}"/>
              </a:ext>
            </a:extLst>
          </p:cNvPr>
          <p:cNvSpPr txBox="1"/>
          <p:nvPr/>
        </p:nvSpPr>
        <p:spPr>
          <a:xfrm>
            <a:off x="247135" y="222421"/>
            <a:ext cx="1556836" cy="369332"/>
          </a:xfrm>
          <a:prstGeom prst="rect">
            <a:avLst/>
          </a:prstGeom>
          <a:noFill/>
        </p:spPr>
        <p:txBody>
          <a:bodyPr wrap="none" rtlCol="0">
            <a:spAutoFit/>
          </a:bodyPr>
          <a:lstStyle/>
          <a:p>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1. Introduction</a:t>
            </a:r>
            <a:endParaRPr lang="zh-TW" altLang="en-US"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7" name="文字方塊 6">
            <a:extLst>
              <a:ext uri="{FF2B5EF4-FFF2-40B4-BE49-F238E27FC236}">
                <a16:creationId xmlns:a16="http://schemas.microsoft.com/office/drawing/2014/main" id="{13BDD3BB-AAD6-4BDC-9DA4-7C37BCE6EBF6}"/>
              </a:ext>
            </a:extLst>
          </p:cNvPr>
          <p:cNvSpPr txBox="1"/>
          <p:nvPr/>
        </p:nvSpPr>
        <p:spPr>
          <a:xfrm>
            <a:off x="1614246" y="3904137"/>
            <a:ext cx="3285900" cy="2031325"/>
          </a:xfrm>
          <a:prstGeom prst="rect">
            <a:avLst/>
          </a:prstGeom>
          <a:noFill/>
        </p:spPr>
        <p:txBody>
          <a:bodyPr wrap="none" rtlCol="0">
            <a:spAutoFit/>
          </a:bodyPr>
          <a:lstStyle/>
          <a:p>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-HUD-</a:t>
            </a:r>
          </a:p>
          <a:p>
            <a:pPr marL="285750" indent="-285750">
              <a:buFont typeface="Arial" panose="020B0604020202020204" pitchFamily="34" charset="0"/>
              <a:buChar char="•"/>
            </a:pPr>
            <a:r>
              <a:rPr lang="zh-TW" altLang="en-US" dirty="0">
                <a:solidFill>
                  <a:srgbClr val="0070C0"/>
                </a:solidFill>
                <a:latin typeface="Times New Roman" panose="02020603050405020304" pitchFamily="18" charset="0"/>
                <a:ea typeface="微軟正黑體" panose="020B0604030504040204" pitchFamily="34" charset="-120"/>
                <a:cs typeface="Times New Roman" panose="02020603050405020304" pitchFamily="18" charset="0"/>
              </a:rPr>
              <a:t>當前速度</a:t>
            </a:r>
            <a:endParaRPr lang="en-US" altLang="zh-TW" dirty="0">
              <a:solidFill>
                <a:srgbClr val="0070C0"/>
              </a:solidFill>
              <a:latin typeface="Times New Roman" panose="02020603050405020304" pitchFamily="18" charset="0"/>
              <a:ea typeface="微軟正黑體" panose="020B0604030504040204" pitchFamily="34" charset="-120"/>
              <a:cs typeface="Times New Roman" panose="02020603050405020304" pitchFamily="18" charset="0"/>
            </a:endParaRPr>
          </a:p>
          <a:p>
            <a:pPr marL="285750" indent="-285750">
              <a:buFont typeface="Arial" panose="020B0604020202020204" pitchFamily="34" charset="0"/>
              <a:buChar char="•"/>
            </a:pPr>
            <a:r>
              <a:rPr lang="zh-TW" altLang="en-US" dirty="0">
                <a:solidFill>
                  <a:srgbClr val="0070C0"/>
                </a:solidFill>
                <a:latin typeface="Times New Roman" panose="02020603050405020304" pitchFamily="18" charset="0"/>
                <a:ea typeface="微軟正黑體" panose="020B0604030504040204" pitchFamily="34" charset="-120"/>
                <a:cs typeface="Times New Roman" panose="02020603050405020304" pitchFamily="18" charset="0"/>
              </a:rPr>
              <a:t>速度限制</a:t>
            </a:r>
            <a:endParaRPr lang="en-US" altLang="zh-TW" dirty="0">
              <a:solidFill>
                <a:srgbClr val="0070C0"/>
              </a:solidFill>
              <a:latin typeface="Times New Roman" panose="02020603050405020304" pitchFamily="18" charset="0"/>
              <a:ea typeface="微軟正黑體" panose="020B0604030504040204" pitchFamily="34" charset="-120"/>
              <a:cs typeface="Times New Roman" panose="02020603050405020304" pitchFamily="18" charset="0"/>
            </a:endParaRPr>
          </a:p>
          <a:p>
            <a:pPr marL="285750" indent="-285750">
              <a:buFont typeface="Arial" panose="020B0604020202020204" pitchFamily="34" charset="0"/>
              <a:buChar char="•"/>
            </a:pPr>
            <a:r>
              <a:rPr lang="zh-TW" altLang="en-US" dirty="0">
                <a:solidFill>
                  <a:srgbClr val="0070C0"/>
                </a:solidFill>
                <a:latin typeface="Times New Roman" panose="02020603050405020304" pitchFamily="18" charset="0"/>
                <a:ea typeface="微軟正黑體" panose="020B0604030504040204" pitchFamily="34" charset="-120"/>
                <a:cs typeface="Times New Roman" panose="02020603050405020304" pitchFamily="18" charset="0"/>
              </a:rPr>
              <a:t>導航提示</a:t>
            </a:r>
            <a:endParaRPr lang="en-US" altLang="zh-TW" dirty="0">
              <a:solidFill>
                <a:srgbClr val="0070C0"/>
              </a:solidFill>
              <a:latin typeface="Times New Roman" panose="02020603050405020304" pitchFamily="18" charset="0"/>
              <a:ea typeface="微軟正黑體" panose="020B0604030504040204" pitchFamily="34" charset="-120"/>
              <a:cs typeface="Times New Roman" panose="02020603050405020304" pitchFamily="18" charset="0"/>
            </a:endParaRPr>
          </a:p>
          <a:p>
            <a:pPr marL="285750" indent="-285750">
              <a:buFont typeface="Arial" panose="020B0604020202020204" pitchFamily="34" charset="0"/>
              <a:buChar char="•"/>
            </a:pPr>
            <a:r>
              <a:rPr lang="zh-TW" altLang="en-US" dirty="0">
                <a:solidFill>
                  <a:srgbClr val="0070C0"/>
                </a:solidFill>
                <a:latin typeface="Times New Roman" panose="02020603050405020304" pitchFamily="18" charset="0"/>
                <a:ea typeface="微軟正黑體" panose="020B0604030504040204" pitchFamily="34" charset="-120"/>
                <a:cs typeface="Times New Roman" panose="02020603050405020304" pitchFamily="18" charset="0"/>
              </a:rPr>
              <a:t>安全警告</a:t>
            </a:r>
            <a:endParaRPr lang="en-US" altLang="zh-TW" dirty="0">
              <a:solidFill>
                <a:srgbClr val="0070C0"/>
              </a:solidFill>
              <a:latin typeface="Times New Roman" panose="02020603050405020304" pitchFamily="18" charset="0"/>
              <a:ea typeface="微軟正黑體" panose="020B0604030504040204" pitchFamily="34" charset="-120"/>
              <a:cs typeface="Times New Roman" panose="02020603050405020304" pitchFamily="18" charset="0"/>
            </a:endParaRPr>
          </a:p>
          <a:p>
            <a:pPr marL="285750" indent="-285750">
              <a:buFont typeface="Arial" panose="020B0604020202020204" pitchFamily="34" charset="0"/>
              <a:buChar char="•"/>
            </a:pPr>
            <a:r>
              <a:rPr lang="zh-TW" altLang="en-US" dirty="0">
                <a:solidFill>
                  <a:srgbClr val="0070C0"/>
                </a:solidFill>
                <a:latin typeface="Times New Roman" panose="02020603050405020304" pitchFamily="18" charset="0"/>
                <a:ea typeface="微軟正黑體" panose="020B0604030504040204" pitchFamily="34" charset="-120"/>
                <a:cs typeface="Times New Roman" panose="02020603050405020304" pitchFamily="18" charset="0"/>
              </a:rPr>
              <a:t>直接在駕駛員的前方視野</a:t>
            </a:r>
            <a:b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b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(forward field of view, FFOV)</a:t>
            </a:r>
            <a:endParaRPr lang="zh-TW" altLang="en-US" dirty="0">
              <a:latin typeface="Times New Roman" panose="02020603050405020304" pitchFamily="18" charset="0"/>
              <a:ea typeface="微軟正黑體" panose="020B0604030504040204" pitchFamily="34" charset="-120"/>
              <a:cs typeface="Times New Roman" panose="02020603050405020304" pitchFamily="18" charset="0"/>
            </a:endParaRPr>
          </a:p>
        </p:txBody>
      </p:sp>
      <p:grpSp>
        <p:nvGrpSpPr>
          <p:cNvPr id="19" name="群組 18">
            <a:extLst>
              <a:ext uri="{FF2B5EF4-FFF2-40B4-BE49-F238E27FC236}">
                <a16:creationId xmlns:a16="http://schemas.microsoft.com/office/drawing/2014/main" id="{8991CFA1-F077-4112-8152-CC720F8BBADA}"/>
              </a:ext>
            </a:extLst>
          </p:cNvPr>
          <p:cNvGrpSpPr/>
          <p:nvPr/>
        </p:nvGrpSpPr>
        <p:grpSpPr>
          <a:xfrm>
            <a:off x="6545826" y="3859805"/>
            <a:ext cx="4292504" cy="2671294"/>
            <a:chOff x="7621591" y="769285"/>
            <a:chExt cx="3973189" cy="2671294"/>
          </a:xfrm>
        </p:grpSpPr>
        <p:sp>
          <p:nvSpPr>
            <p:cNvPr id="8" name="文字方塊 7">
              <a:extLst>
                <a:ext uri="{FF2B5EF4-FFF2-40B4-BE49-F238E27FC236}">
                  <a16:creationId xmlns:a16="http://schemas.microsoft.com/office/drawing/2014/main" id="{9A703B7F-646F-42C5-9940-D79D5F6C8499}"/>
                </a:ext>
              </a:extLst>
            </p:cNvPr>
            <p:cNvSpPr txBox="1"/>
            <p:nvPr/>
          </p:nvSpPr>
          <p:spPr>
            <a:xfrm>
              <a:off x="7621591" y="769285"/>
              <a:ext cx="3973189" cy="738664"/>
            </a:xfrm>
            <a:prstGeom prst="rect">
              <a:avLst/>
            </a:prstGeom>
            <a:noFill/>
          </p:spPr>
          <p:txBody>
            <a:bodyPr wrap="square" rtlCol="0">
              <a:spAutoFit/>
            </a:bodyPr>
            <a:lstStyle/>
            <a:p>
              <a:pPr algn="just"/>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HUD</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比傳統的</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HDD</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更有優勢。</a:t>
              </a:r>
              <a:endParaRPr lang="en-US" altLang="zh-TW" dirty="0">
                <a:latin typeface="Times New Roman" panose="02020603050405020304" pitchFamily="18" charset="0"/>
                <a:ea typeface="微軟正黑體" panose="020B0604030504040204" pitchFamily="34" charset="-120"/>
                <a:cs typeface="Times New Roman" panose="02020603050405020304" pitchFamily="18" charset="0"/>
              </a:endParaRPr>
            </a:p>
            <a:p>
              <a:pPr algn="just"/>
              <a:r>
                <a:rPr lang="en-US" altLang="zh-TW" sz="1200" dirty="0">
                  <a:latin typeface="Times New Roman" panose="02020603050405020304" pitchFamily="18" charset="0"/>
                  <a:ea typeface="微軟正黑體" panose="020B0604030504040204" pitchFamily="34" charset="-120"/>
                  <a:cs typeface="Times New Roman" panose="02020603050405020304" pitchFamily="18" charset="0"/>
                </a:rPr>
                <a:t>(Gish &amp; </a:t>
              </a:r>
              <a:r>
                <a:rPr lang="en-US" altLang="zh-TW" sz="1200" dirty="0" err="1">
                  <a:latin typeface="Times New Roman" panose="02020603050405020304" pitchFamily="18" charset="0"/>
                  <a:ea typeface="微軟正黑體" panose="020B0604030504040204" pitchFamily="34" charset="-120"/>
                  <a:cs typeface="Times New Roman" panose="02020603050405020304" pitchFamily="18" charset="0"/>
                </a:rPr>
                <a:t>Staplin</a:t>
              </a:r>
              <a:r>
                <a:rPr lang="en-US" altLang="zh-TW" sz="1200" dirty="0">
                  <a:latin typeface="Times New Roman" panose="02020603050405020304" pitchFamily="18" charset="0"/>
                  <a:ea typeface="微軟正黑體" panose="020B0604030504040204" pitchFamily="34" charset="-120"/>
                  <a:cs typeface="Times New Roman" panose="02020603050405020304" pitchFamily="18" charset="0"/>
                </a:rPr>
                <a:t>, 1995; Liu, 2003; Liu &amp; Wen, 2004; Oh, Ko, &amp; Ji, 2016; Sojourner &amp; </a:t>
              </a:r>
              <a:r>
                <a:rPr lang="en-US" altLang="zh-TW" sz="1200" dirty="0" err="1">
                  <a:latin typeface="Times New Roman" panose="02020603050405020304" pitchFamily="18" charset="0"/>
                  <a:ea typeface="微軟正黑體" panose="020B0604030504040204" pitchFamily="34" charset="-120"/>
                  <a:cs typeface="Times New Roman" panose="02020603050405020304" pitchFamily="18" charset="0"/>
                </a:rPr>
                <a:t>Antin</a:t>
              </a:r>
              <a:r>
                <a:rPr lang="en-US" altLang="zh-TW" sz="1200" dirty="0">
                  <a:latin typeface="Times New Roman" panose="02020603050405020304" pitchFamily="18" charset="0"/>
                  <a:ea typeface="微軟正黑體" panose="020B0604030504040204" pitchFamily="34" charset="-120"/>
                  <a:cs typeface="Times New Roman" panose="02020603050405020304" pitchFamily="18" charset="0"/>
                </a:rPr>
                <a:t>, 1990)</a:t>
              </a:r>
              <a:endParaRPr lang="zh-TW" altLang="en-US" sz="1200"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0" name="文字方塊 9">
              <a:extLst>
                <a:ext uri="{FF2B5EF4-FFF2-40B4-BE49-F238E27FC236}">
                  <a16:creationId xmlns:a16="http://schemas.microsoft.com/office/drawing/2014/main" id="{ED4B9081-68AD-420C-8335-A35722233328}"/>
                </a:ext>
              </a:extLst>
            </p:cNvPr>
            <p:cNvSpPr txBox="1"/>
            <p:nvPr/>
          </p:nvSpPr>
          <p:spPr>
            <a:xfrm>
              <a:off x="7621591" y="1597101"/>
              <a:ext cx="3973189" cy="830997"/>
            </a:xfrm>
            <a:prstGeom prst="rect">
              <a:avLst/>
            </a:prstGeom>
            <a:noFill/>
          </p:spPr>
          <p:txBody>
            <a:bodyPr wrap="square">
              <a:spAutoFit/>
            </a:bodyPr>
            <a:lstStyle/>
            <a:p>
              <a:pPr algn="just"/>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在產品設計和用戶體驗文獻中反覆強調了</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HUD</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的重要性。</a:t>
              </a:r>
              <a:endParaRPr lang="en-US" altLang="zh-TW" dirty="0">
                <a:latin typeface="Times New Roman" panose="02020603050405020304" pitchFamily="18" charset="0"/>
                <a:ea typeface="微軟正黑體" panose="020B0604030504040204" pitchFamily="34" charset="-120"/>
                <a:cs typeface="Times New Roman" panose="02020603050405020304" pitchFamily="18" charset="0"/>
              </a:endParaRPr>
            </a:p>
            <a:p>
              <a:pPr algn="just"/>
              <a:r>
                <a:rPr lang="fi-FI" altLang="zh-TW" sz="1200" dirty="0">
                  <a:latin typeface="Times New Roman" panose="02020603050405020304" pitchFamily="18" charset="0"/>
                  <a:ea typeface="微軟正黑體" panose="020B0604030504040204" pitchFamily="34" charset="-120"/>
                  <a:cs typeface="Times New Roman" panose="02020603050405020304" pitchFamily="18" charset="0"/>
                </a:rPr>
                <a:t>(Hartson &amp; Pyla, 2012; ISO 9241-210, 2010; Yayici, 2014)</a:t>
              </a:r>
              <a:endParaRPr lang="zh-TW" altLang="en-US" sz="1200"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4" name="文字方塊 13">
              <a:extLst>
                <a:ext uri="{FF2B5EF4-FFF2-40B4-BE49-F238E27FC236}">
                  <a16:creationId xmlns:a16="http://schemas.microsoft.com/office/drawing/2014/main" id="{43B80D08-84A9-4D4E-BC78-81F852499D1E}"/>
                </a:ext>
              </a:extLst>
            </p:cNvPr>
            <p:cNvSpPr txBox="1"/>
            <p:nvPr/>
          </p:nvSpPr>
          <p:spPr>
            <a:xfrm>
              <a:off x="7621591" y="2517249"/>
              <a:ext cx="3973189" cy="923330"/>
            </a:xfrm>
            <a:prstGeom prst="rect">
              <a:avLst/>
            </a:prstGeom>
            <a:noFill/>
          </p:spPr>
          <p:txBody>
            <a:bodyPr wrap="square">
              <a:spAutoFit/>
            </a:bodyPr>
            <a:lstStyle/>
            <a:p>
              <a:pPr algn="just"/>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Bhise (2011</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a:t>
              </a:r>
            </a:p>
            <a:p>
              <a:pPr algn="just"/>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可以洞悉駕駛人的任務、資訊需求、時間限制和環境條件。</a:t>
              </a:r>
            </a:p>
          </p:txBody>
        </p:sp>
      </p:grpSp>
      <p:pic>
        <p:nvPicPr>
          <p:cNvPr id="1030" name="Picture 6">
            <a:extLst>
              <a:ext uri="{FF2B5EF4-FFF2-40B4-BE49-F238E27FC236}">
                <a16:creationId xmlns:a16="http://schemas.microsoft.com/office/drawing/2014/main" id="{AA3FC29E-5C8E-468B-9795-125553E725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4397" y="407087"/>
            <a:ext cx="4229924" cy="3119569"/>
          </a:xfrm>
          <a:prstGeom prst="rect">
            <a:avLst/>
          </a:prstGeom>
          <a:noFill/>
          <a:extLst>
            <a:ext uri="{909E8E84-426E-40DD-AFC4-6F175D3DCCD1}">
              <a14:hiddenFill xmlns:a14="http://schemas.microsoft.com/office/drawing/2010/main">
                <a:solidFill>
                  <a:srgbClr val="FFFFFF"/>
                </a:solidFill>
              </a14:hiddenFill>
            </a:ext>
          </a:extLst>
        </p:spPr>
      </p:pic>
      <p:sp>
        <p:nvSpPr>
          <p:cNvPr id="6" name="投影片編號版面配置區 5">
            <a:extLst>
              <a:ext uri="{FF2B5EF4-FFF2-40B4-BE49-F238E27FC236}">
                <a16:creationId xmlns:a16="http://schemas.microsoft.com/office/drawing/2014/main" id="{9D830557-027B-486A-8C0B-3CA3FFAAEF43}"/>
              </a:ext>
            </a:extLst>
          </p:cNvPr>
          <p:cNvSpPr>
            <a:spLocks noGrp="1"/>
          </p:cNvSpPr>
          <p:nvPr>
            <p:ph type="sldNum" sz="quarter" idx="12"/>
          </p:nvPr>
        </p:nvSpPr>
        <p:spPr/>
        <p:txBody>
          <a:bodyPr/>
          <a:lstStyle/>
          <a:p>
            <a:fld id="{1297E860-7506-429C-9B4D-2B7BDAB70BFA}" type="slidenum">
              <a:rPr lang="zh-TW" altLang="en-US" smtClean="0"/>
              <a:t>2</a:t>
            </a:fld>
            <a:endParaRPr lang="zh-TW" altLang="en-US"/>
          </a:p>
        </p:txBody>
      </p:sp>
    </p:spTree>
    <p:extLst>
      <p:ext uri="{BB962C8B-B14F-4D97-AF65-F5344CB8AC3E}">
        <p14:creationId xmlns:p14="http://schemas.microsoft.com/office/powerpoint/2010/main" val="3072042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childTnLst>
                                </p:cTn>
                              </p:par>
                            </p:childTnLst>
                          </p:cTn>
                        </p:par>
                        <p:par>
                          <p:cTn id="7" fill="hold">
                            <p:stCondLst>
                              <p:cond delay="0"/>
                            </p:stCondLst>
                            <p:childTnLst>
                              <p:par>
                                <p:cTn id="8" presetID="12" presetClass="entr" presetSubtype="8" fill="hold" grpId="0" nodeType="after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 calcmode="lin" valueType="num">
                                      <p:cBhvr additive="base">
                                        <p:cTn id="10" dur="500"/>
                                        <p:tgtEl>
                                          <p:spTgt spid="7">
                                            <p:txEl>
                                              <p:pRg st="0" end="0"/>
                                            </p:txEl>
                                          </p:spTgt>
                                        </p:tgtEl>
                                        <p:attrNameLst>
                                          <p:attrName>ppt_x</p:attrName>
                                        </p:attrNameLst>
                                      </p:cBhvr>
                                      <p:tavLst>
                                        <p:tav tm="0">
                                          <p:val>
                                            <p:strVal val="#ppt_x-#ppt_w*1.125000"/>
                                          </p:val>
                                        </p:tav>
                                        <p:tav tm="100000">
                                          <p:val>
                                            <p:strVal val="#ppt_x"/>
                                          </p:val>
                                        </p:tav>
                                      </p:tavLst>
                                    </p:anim>
                                    <p:animEffect transition="in" filter="wipe(right)">
                                      <p:cBhvr>
                                        <p:cTn id="11" dur="500"/>
                                        <p:tgtEl>
                                          <p:spTgt spid="7">
                                            <p:txEl>
                                              <p:pRg st="0" end="0"/>
                                            </p:txEl>
                                          </p:spTgt>
                                        </p:tgtEl>
                                      </p:cBhvr>
                                    </p:animEffect>
                                  </p:childTnLst>
                                </p:cTn>
                              </p:par>
                            </p:childTnLst>
                          </p:cTn>
                        </p:par>
                        <p:par>
                          <p:cTn id="12" fill="hold">
                            <p:stCondLst>
                              <p:cond delay="500"/>
                            </p:stCondLst>
                            <p:childTnLst>
                              <p:par>
                                <p:cTn id="13" presetID="12" presetClass="entr" presetSubtype="8" fill="hold" grpId="0" nodeType="after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 calcmode="lin" valueType="num">
                                      <p:cBhvr additive="base">
                                        <p:cTn id="15" dur="500"/>
                                        <p:tgtEl>
                                          <p:spTgt spid="7">
                                            <p:txEl>
                                              <p:pRg st="1" end="1"/>
                                            </p:txEl>
                                          </p:spTgt>
                                        </p:tgtEl>
                                        <p:attrNameLst>
                                          <p:attrName>ppt_x</p:attrName>
                                        </p:attrNameLst>
                                      </p:cBhvr>
                                      <p:tavLst>
                                        <p:tav tm="0">
                                          <p:val>
                                            <p:strVal val="#ppt_x-#ppt_w*1.125000"/>
                                          </p:val>
                                        </p:tav>
                                        <p:tav tm="100000">
                                          <p:val>
                                            <p:strVal val="#ppt_x"/>
                                          </p:val>
                                        </p:tav>
                                      </p:tavLst>
                                    </p:anim>
                                    <p:animEffect transition="in" filter="wipe(right)">
                                      <p:cBhvr>
                                        <p:cTn id="16" dur="500"/>
                                        <p:tgtEl>
                                          <p:spTgt spid="7">
                                            <p:txEl>
                                              <p:pRg st="1" end="1"/>
                                            </p:txEl>
                                          </p:spTgt>
                                        </p:tgtEl>
                                      </p:cBhvr>
                                    </p:animEffect>
                                  </p:childTnLst>
                                </p:cTn>
                              </p:par>
                            </p:childTnLst>
                          </p:cTn>
                        </p:par>
                        <p:par>
                          <p:cTn id="17" fill="hold">
                            <p:stCondLst>
                              <p:cond delay="1000"/>
                            </p:stCondLst>
                            <p:childTnLst>
                              <p:par>
                                <p:cTn id="18" presetID="12" presetClass="entr" presetSubtype="8" fill="hold" grpId="0" nodeType="after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 calcmode="lin" valueType="num">
                                      <p:cBhvr additive="base">
                                        <p:cTn id="20" dur="500"/>
                                        <p:tgtEl>
                                          <p:spTgt spid="7">
                                            <p:txEl>
                                              <p:pRg st="2" end="2"/>
                                            </p:txEl>
                                          </p:spTgt>
                                        </p:tgtEl>
                                        <p:attrNameLst>
                                          <p:attrName>ppt_x</p:attrName>
                                        </p:attrNameLst>
                                      </p:cBhvr>
                                      <p:tavLst>
                                        <p:tav tm="0">
                                          <p:val>
                                            <p:strVal val="#ppt_x-#ppt_w*1.125000"/>
                                          </p:val>
                                        </p:tav>
                                        <p:tav tm="100000">
                                          <p:val>
                                            <p:strVal val="#ppt_x"/>
                                          </p:val>
                                        </p:tav>
                                      </p:tavLst>
                                    </p:anim>
                                    <p:animEffect transition="in" filter="wipe(right)">
                                      <p:cBhvr>
                                        <p:cTn id="21" dur="500"/>
                                        <p:tgtEl>
                                          <p:spTgt spid="7">
                                            <p:txEl>
                                              <p:pRg st="2" end="2"/>
                                            </p:txEl>
                                          </p:spTgt>
                                        </p:tgtEl>
                                      </p:cBhvr>
                                    </p:animEffect>
                                  </p:childTnLst>
                                </p:cTn>
                              </p:par>
                            </p:childTnLst>
                          </p:cTn>
                        </p:par>
                        <p:par>
                          <p:cTn id="22" fill="hold">
                            <p:stCondLst>
                              <p:cond delay="1500"/>
                            </p:stCondLst>
                            <p:childTnLst>
                              <p:par>
                                <p:cTn id="23" presetID="12" presetClass="entr" presetSubtype="8" fill="hold" grpId="0" nodeType="after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p:tgtEl>
                                          <p:spTgt spid="7">
                                            <p:txEl>
                                              <p:pRg st="3" end="3"/>
                                            </p:txEl>
                                          </p:spTgt>
                                        </p:tgtEl>
                                        <p:attrNameLst>
                                          <p:attrName>ppt_x</p:attrName>
                                        </p:attrNameLst>
                                      </p:cBhvr>
                                      <p:tavLst>
                                        <p:tav tm="0">
                                          <p:val>
                                            <p:strVal val="#ppt_x-#ppt_w*1.125000"/>
                                          </p:val>
                                        </p:tav>
                                        <p:tav tm="100000">
                                          <p:val>
                                            <p:strVal val="#ppt_x"/>
                                          </p:val>
                                        </p:tav>
                                      </p:tavLst>
                                    </p:anim>
                                    <p:animEffect transition="in" filter="wipe(right)">
                                      <p:cBhvr>
                                        <p:cTn id="26" dur="500"/>
                                        <p:tgtEl>
                                          <p:spTgt spid="7">
                                            <p:txEl>
                                              <p:pRg st="3" end="3"/>
                                            </p:txEl>
                                          </p:spTgt>
                                        </p:tgtEl>
                                      </p:cBhvr>
                                    </p:animEffect>
                                  </p:childTnLst>
                                </p:cTn>
                              </p:par>
                            </p:childTnLst>
                          </p:cTn>
                        </p:par>
                        <p:par>
                          <p:cTn id="27" fill="hold">
                            <p:stCondLst>
                              <p:cond delay="2000"/>
                            </p:stCondLst>
                            <p:childTnLst>
                              <p:par>
                                <p:cTn id="28" presetID="12" presetClass="entr" presetSubtype="8" fill="hold" grpId="0" nodeType="afterEffect">
                                  <p:stCondLst>
                                    <p:cond delay="0"/>
                                  </p:stCondLst>
                                  <p:childTnLst>
                                    <p:set>
                                      <p:cBhvr>
                                        <p:cTn id="29" dur="1" fill="hold">
                                          <p:stCondLst>
                                            <p:cond delay="0"/>
                                          </p:stCondLst>
                                        </p:cTn>
                                        <p:tgtEl>
                                          <p:spTgt spid="7">
                                            <p:txEl>
                                              <p:pRg st="4" end="4"/>
                                            </p:txEl>
                                          </p:spTgt>
                                        </p:tgtEl>
                                        <p:attrNameLst>
                                          <p:attrName>style.visibility</p:attrName>
                                        </p:attrNameLst>
                                      </p:cBhvr>
                                      <p:to>
                                        <p:strVal val="visible"/>
                                      </p:to>
                                    </p:set>
                                    <p:anim calcmode="lin" valueType="num">
                                      <p:cBhvr additive="base">
                                        <p:cTn id="30" dur="500"/>
                                        <p:tgtEl>
                                          <p:spTgt spid="7">
                                            <p:txEl>
                                              <p:pRg st="4" end="4"/>
                                            </p:txEl>
                                          </p:spTgt>
                                        </p:tgtEl>
                                        <p:attrNameLst>
                                          <p:attrName>ppt_x</p:attrName>
                                        </p:attrNameLst>
                                      </p:cBhvr>
                                      <p:tavLst>
                                        <p:tav tm="0">
                                          <p:val>
                                            <p:strVal val="#ppt_x-#ppt_w*1.125000"/>
                                          </p:val>
                                        </p:tav>
                                        <p:tav tm="100000">
                                          <p:val>
                                            <p:strVal val="#ppt_x"/>
                                          </p:val>
                                        </p:tav>
                                      </p:tavLst>
                                    </p:anim>
                                    <p:animEffect transition="in" filter="wipe(right)">
                                      <p:cBhvr>
                                        <p:cTn id="31" dur="500"/>
                                        <p:tgtEl>
                                          <p:spTgt spid="7">
                                            <p:txEl>
                                              <p:pRg st="4" end="4"/>
                                            </p:txEl>
                                          </p:spTgt>
                                        </p:tgtEl>
                                      </p:cBhvr>
                                    </p:animEffect>
                                  </p:childTnLst>
                                </p:cTn>
                              </p:par>
                            </p:childTnLst>
                          </p:cTn>
                        </p:par>
                        <p:par>
                          <p:cTn id="32" fill="hold">
                            <p:stCondLst>
                              <p:cond delay="2500"/>
                            </p:stCondLst>
                            <p:childTnLst>
                              <p:par>
                                <p:cTn id="33" presetID="12" presetClass="entr" presetSubtype="8" fill="hold" grpId="0" nodeType="afterEffect">
                                  <p:stCondLst>
                                    <p:cond delay="0"/>
                                  </p:stCondLst>
                                  <p:childTnLst>
                                    <p:set>
                                      <p:cBhvr>
                                        <p:cTn id="34" dur="1" fill="hold">
                                          <p:stCondLst>
                                            <p:cond delay="0"/>
                                          </p:stCondLst>
                                        </p:cTn>
                                        <p:tgtEl>
                                          <p:spTgt spid="7">
                                            <p:txEl>
                                              <p:pRg st="5" end="5"/>
                                            </p:txEl>
                                          </p:spTgt>
                                        </p:tgtEl>
                                        <p:attrNameLst>
                                          <p:attrName>style.visibility</p:attrName>
                                        </p:attrNameLst>
                                      </p:cBhvr>
                                      <p:to>
                                        <p:strVal val="visible"/>
                                      </p:to>
                                    </p:set>
                                    <p:anim calcmode="lin" valueType="num">
                                      <p:cBhvr additive="base">
                                        <p:cTn id="35" dur="500"/>
                                        <p:tgtEl>
                                          <p:spTgt spid="7">
                                            <p:txEl>
                                              <p:pRg st="5" end="5"/>
                                            </p:txEl>
                                          </p:spTgt>
                                        </p:tgtEl>
                                        <p:attrNameLst>
                                          <p:attrName>ppt_x</p:attrName>
                                        </p:attrNameLst>
                                      </p:cBhvr>
                                      <p:tavLst>
                                        <p:tav tm="0">
                                          <p:val>
                                            <p:strVal val="#ppt_x-#ppt_w*1.125000"/>
                                          </p:val>
                                        </p:tav>
                                        <p:tav tm="100000">
                                          <p:val>
                                            <p:strVal val="#ppt_x"/>
                                          </p:val>
                                        </p:tav>
                                      </p:tavLst>
                                    </p:anim>
                                    <p:animEffect transition="in" filter="wipe(right)">
                                      <p:cBhvr>
                                        <p:cTn id="36" dur="500"/>
                                        <p:tgtEl>
                                          <p:spTgt spid="7">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1+#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43F1B922-DF6E-431F-BFE2-C4946117498A}"/>
              </a:ext>
            </a:extLst>
          </p:cNvPr>
          <p:cNvSpPr>
            <a:spLocks noGrp="1"/>
          </p:cNvSpPr>
          <p:nvPr>
            <p:ph type="sldNum" sz="quarter" idx="12"/>
          </p:nvPr>
        </p:nvSpPr>
        <p:spPr/>
        <p:txBody>
          <a:bodyPr/>
          <a:lstStyle/>
          <a:p>
            <a:fld id="{1297E860-7506-429C-9B4D-2B7BDAB70BFA}" type="slidenum">
              <a:rPr lang="zh-TW" altLang="en-US" smtClean="0"/>
              <a:t>20</a:t>
            </a:fld>
            <a:endParaRPr lang="zh-TW" altLang="en-US"/>
          </a:p>
        </p:txBody>
      </p:sp>
      <p:sp>
        <p:nvSpPr>
          <p:cNvPr id="4" name="文字方塊 3">
            <a:extLst>
              <a:ext uri="{FF2B5EF4-FFF2-40B4-BE49-F238E27FC236}">
                <a16:creationId xmlns:a16="http://schemas.microsoft.com/office/drawing/2014/main" id="{44E00113-6A5C-40A3-8186-DCC319E54C99}"/>
              </a:ext>
            </a:extLst>
          </p:cNvPr>
          <p:cNvSpPr txBox="1"/>
          <p:nvPr/>
        </p:nvSpPr>
        <p:spPr>
          <a:xfrm>
            <a:off x="247135" y="222421"/>
            <a:ext cx="2294218" cy="369332"/>
          </a:xfrm>
          <a:prstGeom prst="rect">
            <a:avLst/>
          </a:prstGeom>
          <a:noFill/>
        </p:spPr>
        <p:txBody>
          <a:bodyPr wrap="none" rtlCol="0">
            <a:spAutoFit/>
          </a:bodyPr>
          <a:lstStyle/>
          <a:p>
            <a:r>
              <a:rPr lang="en-US" altLang="zh-TW" dirty="0">
                <a:latin typeface="Times New Roman" panose="02020603050405020304" pitchFamily="18" charset="0"/>
                <a:cs typeface="Times New Roman" panose="02020603050405020304" pitchFamily="18" charset="0"/>
              </a:rPr>
              <a:t>5. Concluding remarks</a:t>
            </a:r>
            <a:endParaRPr lang="zh-TW" altLang="en-US" dirty="0">
              <a:latin typeface="Times New Roman" panose="02020603050405020304" pitchFamily="18" charset="0"/>
              <a:cs typeface="Times New Roman" panose="02020603050405020304" pitchFamily="18" charset="0"/>
            </a:endParaRPr>
          </a:p>
        </p:txBody>
      </p:sp>
      <p:pic>
        <p:nvPicPr>
          <p:cNvPr id="5" name="圖片 4">
            <a:extLst>
              <a:ext uri="{FF2B5EF4-FFF2-40B4-BE49-F238E27FC236}">
                <a16:creationId xmlns:a16="http://schemas.microsoft.com/office/drawing/2014/main" id="{FBA49534-5936-450F-93C9-279A4DE2B1CB}"/>
              </a:ext>
            </a:extLst>
          </p:cNvPr>
          <p:cNvPicPr>
            <a:picLocks noChangeAspect="1"/>
          </p:cNvPicPr>
          <p:nvPr/>
        </p:nvPicPr>
        <p:blipFill rotWithShape="1">
          <a:blip r:embed="rId3"/>
          <a:srcRect l="17489" t="28069" r="18233" b="30592"/>
          <a:stretch/>
        </p:blipFill>
        <p:spPr>
          <a:xfrm>
            <a:off x="9511553" y="0"/>
            <a:ext cx="2680447" cy="1059039"/>
          </a:xfrm>
          <a:prstGeom prst="rect">
            <a:avLst/>
          </a:prstGeom>
        </p:spPr>
      </p:pic>
      <p:sp>
        <p:nvSpPr>
          <p:cNvPr id="3" name="矩形 2"/>
          <p:cNvSpPr/>
          <p:nvPr/>
        </p:nvSpPr>
        <p:spPr>
          <a:xfrm>
            <a:off x="470647" y="2103701"/>
            <a:ext cx="10381129" cy="1323439"/>
          </a:xfrm>
          <a:prstGeom prst="rect">
            <a:avLst/>
          </a:prstGeom>
        </p:spPr>
        <p:txBody>
          <a:bodyPr wrap="square">
            <a:spAutoFit/>
          </a:bodyPr>
          <a:lstStyle/>
          <a:p>
            <a:pPr marL="342900" indent="-342900">
              <a:buFont typeface="Arial" pitchFamily="34" charset="0"/>
              <a:buChar char="•"/>
            </a:pPr>
            <a:r>
              <a:rPr lang="zh-TW" altLang="en-US" sz="2000" dirty="0">
                <a:latin typeface="微軟正黑體" pitchFamily="34" charset="-120"/>
                <a:ea typeface="微軟正黑體" pitchFamily="34" charset="-120"/>
              </a:rPr>
              <a:t>隨著汽車</a:t>
            </a:r>
            <a:r>
              <a:rPr lang="en-US" altLang="zh-TW" sz="2000" dirty="0">
                <a:latin typeface="Times New Roman" pitchFamily="18" charset="0"/>
                <a:ea typeface="微軟正黑體" pitchFamily="34" charset="-120"/>
                <a:cs typeface="Times New Roman" pitchFamily="18" charset="0"/>
              </a:rPr>
              <a:t>HUD</a:t>
            </a:r>
            <a:r>
              <a:rPr lang="zh-TW" altLang="en-US" sz="2000" dirty="0">
                <a:latin typeface="微軟正黑體" pitchFamily="34" charset="-120"/>
                <a:ea typeface="微軟正黑體" pitchFamily="34" charset="-120"/>
              </a:rPr>
              <a:t>系統與先進的高級輔助系統</a:t>
            </a:r>
            <a:r>
              <a:rPr lang="zh-TW" altLang="en-US" sz="2000" dirty="0">
                <a:latin typeface="Times New Roman" pitchFamily="18" charset="0"/>
                <a:ea typeface="微軟正黑體" pitchFamily="34" charset="-120"/>
                <a:cs typeface="Times New Roman" pitchFamily="18" charset="0"/>
              </a:rPr>
              <a:t>（</a:t>
            </a:r>
            <a:r>
              <a:rPr lang="en-US" altLang="zh-TW" sz="2000" dirty="0">
                <a:latin typeface="Times New Roman" pitchFamily="18" charset="0"/>
                <a:ea typeface="微軟正黑體" pitchFamily="34" charset="-120"/>
                <a:cs typeface="Times New Roman" pitchFamily="18" charset="0"/>
              </a:rPr>
              <a:t> advanced driver-assistance systems ,ADAS</a:t>
            </a:r>
            <a:r>
              <a:rPr lang="zh-TW" altLang="en-US" sz="2000" dirty="0">
                <a:latin typeface="微軟正黑體" pitchFamily="34" charset="-120"/>
                <a:ea typeface="微軟正黑體" pitchFamily="34" charset="-120"/>
              </a:rPr>
              <a:t>）和車載信息系統</a:t>
            </a:r>
            <a:r>
              <a:rPr lang="zh-TW" altLang="en-US" sz="2000" dirty="0">
                <a:latin typeface="Times New Roman" pitchFamily="18" charset="0"/>
                <a:ea typeface="微軟正黑體" pitchFamily="34" charset="-120"/>
                <a:cs typeface="Times New Roman" pitchFamily="18" charset="0"/>
              </a:rPr>
              <a:t>（</a:t>
            </a:r>
            <a:r>
              <a:rPr lang="en-US" altLang="zh-TW" sz="2000" dirty="0">
                <a:latin typeface="Times New Roman" pitchFamily="18" charset="0"/>
                <a:ea typeface="微軟正黑體" pitchFamily="34" charset="-120"/>
                <a:cs typeface="Times New Roman" pitchFamily="18" charset="0"/>
              </a:rPr>
              <a:t> in-vehicle information systems ,IVIS</a:t>
            </a:r>
            <a:r>
              <a:rPr lang="zh-TW" altLang="en-US" sz="2000" dirty="0">
                <a:latin typeface="Times New Roman" pitchFamily="18" charset="0"/>
                <a:ea typeface="微軟正黑體" pitchFamily="34" charset="-120"/>
                <a:cs typeface="Times New Roman" pitchFamily="18" charset="0"/>
              </a:rPr>
              <a:t>）</a:t>
            </a:r>
            <a:r>
              <a:rPr lang="zh-TW" altLang="en-US" sz="2000" dirty="0">
                <a:latin typeface="微軟正黑體" pitchFamily="34" charset="-120"/>
                <a:ea typeface="微軟正黑體" pitchFamily="34" charset="-120"/>
              </a:rPr>
              <a:t>以及自動駕駛技術一起發展，用途以及用戶的需求和需求將相應改變。因此，有必要進行持續的隨訪研究以更新當前的研究結果。</a:t>
            </a:r>
          </a:p>
        </p:txBody>
      </p:sp>
      <p:sp>
        <p:nvSpPr>
          <p:cNvPr id="6" name="矩形 5"/>
          <p:cNvSpPr/>
          <p:nvPr/>
        </p:nvSpPr>
        <p:spPr>
          <a:xfrm>
            <a:off x="470646" y="1117664"/>
            <a:ext cx="10555941" cy="707886"/>
          </a:xfrm>
          <a:prstGeom prst="rect">
            <a:avLst/>
          </a:prstGeom>
        </p:spPr>
        <p:txBody>
          <a:bodyPr wrap="square">
            <a:spAutoFit/>
          </a:bodyPr>
          <a:lstStyle/>
          <a:p>
            <a:pPr marL="342900" indent="-342900">
              <a:buFont typeface="Arial" pitchFamily="34" charset="0"/>
              <a:buChar char="•"/>
            </a:pPr>
            <a:r>
              <a:rPr lang="zh-TW" altLang="en-US" sz="2000" dirty="0">
                <a:latin typeface="微軟正黑體" pitchFamily="34" charset="-120"/>
                <a:ea typeface="微軟正黑體" pitchFamily="34" charset="-120"/>
              </a:rPr>
              <a:t>這項研究報告了用戶使用情況調查的結果與現有汽車遇到不同環境和設計，從使用者經驗建議中對現有</a:t>
            </a:r>
            <a:r>
              <a:rPr lang="en-US" altLang="zh-TW" sz="2000" dirty="0">
                <a:latin typeface="Times New Roman" pitchFamily="18" charset="0"/>
                <a:ea typeface="微軟正黑體" pitchFamily="34" charset="-120"/>
                <a:cs typeface="Times New Roman" pitchFamily="18" charset="0"/>
              </a:rPr>
              <a:t>HUD</a:t>
            </a:r>
            <a:r>
              <a:rPr lang="zh-TW" altLang="en-US" sz="2000" dirty="0">
                <a:latin typeface="微軟正黑體" pitchFamily="34" charset="-120"/>
                <a:ea typeface="微軟正黑體" pitchFamily="34" charset="-120"/>
              </a:rPr>
              <a:t>技術進行改進。</a:t>
            </a:r>
          </a:p>
        </p:txBody>
      </p:sp>
    </p:spTree>
    <p:extLst>
      <p:ext uri="{BB962C8B-B14F-4D97-AF65-F5344CB8AC3E}">
        <p14:creationId xmlns:p14="http://schemas.microsoft.com/office/powerpoint/2010/main" val="27446492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C116C682-2978-4910-88F0-1ED3DEBC0F05}"/>
              </a:ext>
            </a:extLst>
          </p:cNvPr>
          <p:cNvSpPr>
            <a:spLocks noGrp="1"/>
          </p:cNvSpPr>
          <p:nvPr>
            <p:ph type="sldNum" sz="quarter" idx="12"/>
          </p:nvPr>
        </p:nvSpPr>
        <p:spPr/>
        <p:txBody>
          <a:bodyPr/>
          <a:lstStyle/>
          <a:p>
            <a:fld id="{1297E860-7506-429C-9B4D-2B7BDAB70BFA}" type="slidenum">
              <a:rPr lang="zh-TW" altLang="en-US" smtClean="0"/>
              <a:t>21</a:t>
            </a:fld>
            <a:endParaRPr lang="zh-TW" altLang="en-US"/>
          </a:p>
        </p:txBody>
      </p:sp>
      <p:sp>
        <p:nvSpPr>
          <p:cNvPr id="5" name="文字方塊 4">
            <a:extLst>
              <a:ext uri="{FF2B5EF4-FFF2-40B4-BE49-F238E27FC236}">
                <a16:creationId xmlns:a16="http://schemas.microsoft.com/office/drawing/2014/main" id="{E6448CF9-EF08-430D-B1BB-6576EE54D804}"/>
              </a:ext>
            </a:extLst>
          </p:cNvPr>
          <p:cNvSpPr txBox="1"/>
          <p:nvPr/>
        </p:nvSpPr>
        <p:spPr>
          <a:xfrm>
            <a:off x="0" y="2705725"/>
            <a:ext cx="12192000" cy="1446550"/>
          </a:xfrm>
          <a:prstGeom prst="rect">
            <a:avLst/>
          </a:prstGeom>
          <a:noFill/>
        </p:spPr>
        <p:txBody>
          <a:bodyPr wrap="square">
            <a:spAutoFit/>
          </a:bodyPr>
          <a:lstStyle/>
          <a:p>
            <a:pPr algn="ctr"/>
            <a:r>
              <a:rPr lang="en-US" altLang="zh-TW" sz="8800" b="1" dirty="0">
                <a:solidFill>
                  <a:schemeClr val="accent1"/>
                </a:solidFill>
                <a:latin typeface="Abadi" panose="020B0604020104020204" pitchFamily="34" charset="0"/>
                <a:ea typeface="微軟正黑體" panose="020B0604030504040204" pitchFamily="34" charset="-120"/>
                <a:cs typeface="Times New Roman" panose="02020603050405020304" pitchFamily="18" charset="0"/>
              </a:rPr>
              <a:t>Thanks for your attention</a:t>
            </a:r>
            <a:endParaRPr lang="zh-TW" altLang="en-US" sz="8800" b="1" dirty="0">
              <a:solidFill>
                <a:schemeClr val="accent1"/>
              </a:solidFill>
              <a:latin typeface="Abadi" panose="020B0604020104020204" pitchFamily="34" charset="0"/>
              <a:ea typeface="微軟正黑體" panose="020B0604030504040204" pitchFamily="34" charset="-120"/>
              <a:cs typeface="Times New Roman" panose="02020603050405020304" pitchFamily="18" charset="0"/>
            </a:endParaRPr>
          </a:p>
        </p:txBody>
      </p:sp>
      <p:sp>
        <p:nvSpPr>
          <p:cNvPr id="6" name="矩形 5">
            <a:extLst>
              <a:ext uri="{FF2B5EF4-FFF2-40B4-BE49-F238E27FC236}">
                <a16:creationId xmlns:a16="http://schemas.microsoft.com/office/drawing/2014/main" id="{843182C9-F55A-4032-BBF9-83039DE21196}"/>
              </a:ext>
            </a:extLst>
          </p:cNvPr>
          <p:cNvSpPr/>
          <p:nvPr/>
        </p:nvSpPr>
        <p:spPr>
          <a:xfrm>
            <a:off x="0" y="3605428"/>
            <a:ext cx="12192000" cy="298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solidFill>
                  <a:schemeClr val="accent1"/>
                </a:solidFill>
                <a:latin typeface="微軟正黑體" panose="020B0604030504040204" pitchFamily="34" charset="-120"/>
                <a:ea typeface="微軟正黑體" panose="020B0604030504040204" pitchFamily="34" charset="-120"/>
              </a:rPr>
              <a:t>謝謝聆聽 敬請指教</a:t>
            </a:r>
          </a:p>
        </p:txBody>
      </p:sp>
    </p:spTree>
    <p:extLst>
      <p:ext uri="{BB962C8B-B14F-4D97-AF65-F5344CB8AC3E}">
        <p14:creationId xmlns:p14="http://schemas.microsoft.com/office/powerpoint/2010/main" val="1458844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1297E860-7506-429C-9B4D-2B7BDAB70BFA}" type="slidenum">
              <a:rPr lang="zh-TW" altLang="en-US" smtClean="0"/>
              <a:t>3</a:t>
            </a:fld>
            <a:endParaRPr lang="zh-TW" altLang="en-US" dirty="0"/>
          </a:p>
        </p:txBody>
      </p:sp>
      <p:sp>
        <p:nvSpPr>
          <p:cNvPr id="5" name="文字方塊 4">
            <a:extLst>
              <a:ext uri="{FF2B5EF4-FFF2-40B4-BE49-F238E27FC236}">
                <a16:creationId xmlns:a16="http://schemas.microsoft.com/office/drawing/2014/main" id="{A719A215-8AA7-4ECA-B826-74BEEF412291}"/>
              </a:ext>
            </a:extLst>
          </p:cNvPr>
          <p:cNvSpPr txBox="1"/>
          <p:nvPr/>
        </p:nvSpPr>
        <p:spPr>
          <a:xfrm>
            <a:off x="286049" y="604056"/>
            <a:ext cx="11493573" cy="539122"/>
          </a:xfrm>
          <a:prstGeom prst="rect">
            <a:avLst/>
          </a:prstGeom>
          <a:noFill/>
        </p:spPr>
        <p:txBody>
          <a:bodyPr wrap="square">
            <a:spAutoFit/>
          </a:bodyPr>
          <a:lstStyle/>
          <a:p>
            <a:pPr>
              <a:lnSpc>
                <a:spcPct val="150000"/>
              </a:lnSpc>
            </a:pPr>
            <a:r>
              <a:rPr lang="zh-TW" altLang="en-US" sz="2200" dirty="0">
                <a:latin typeface="Times New Roman" panose="02020603050405020304" pitchFamily="18" charset="0"/>
                <a:ea typeface="微軟正黑體" panose="020B0604030504040204" pitchFamily="34" charset="-120"/>
                <a:cs typeface="Times New Roman" panose="02020603050405020304" pitchFamily="18" charset="0"/>
              </a:rPr>
              <a:t>現有</a:t>
            </a:r>
            <a:r>
              <a:rPr lang="en-US" altLang="zh-TW" sz="2200" dirty="0">
                <a:latin typeface="Times New Roman" panose="02020603050405020304" pitchFamily="18" charset="0"/>
                <a:ea typeface="微軟正黑體" panose="020B0604030504040204" pitchFamily="34" charset="-120"/>
                <a:cs typeface="Times New Roman" panose="02020603050405020304" pitchFamily="18" charset="0"/>
              </a:rPr>
              <a:t>HUD</a:t>
            </a:r>
            <a:r>
              <a:rPr lang="zh-TW" altLang="en-US" sz="2200" dirty="0">
                <a:latin typeface="Times New Roman" panose="02020603050405020304" pitchFamily="18" charset="0"/>
                <a:ea typeface="微軟正黑體" panose="020B0604030504040204" pitchFamily="34" charset="-120"/>
                <a:cs typeface="Times New Roman" panose="02020603050405020304" pitchFamily="18" charset="0"/>
              </a:rPr>
              <a:t>的</a:t>
            </a:r>
            <a:r>
              <a:rPr lang="en-US" altLang="zh-TW" sz="2200" dirty="0">
                <a:latin typeface="Times New Roman" panose="02020603050405020304" pitchFamily="18" charset="0"/>
                <a:ea typeface="微軟正黑體" panose="020B0604030504040204" pitchFamily="34" charset="-120"/>
                <a:cs typeface="Times New Roman" panose="02020603050405020304" pitchFamily="18" charset="0"/>
              </a:rPr>
              <a:t>HF(human factors)</a:t>
            </a:r>
            <a:r>
              <a:rPr lang="zh-TW" altLang="en-US" sz="2200" dirty="0">
                <a:latin typeface="Times New Roman" panose="02020603050405020304" pitchFamily="18" charset="0"/>
                <a:ea typeface="微軟正黑體" panose="020B0604030504040204" pitchFamily="34" charset="-120"/>
                <a:cs typeface="Times New Roman" panose="02020603050405020304" pitchFamily="18" charset="0"/>
              </a:rPr>
              <a:t>和</a:t>
            </a:r>
            <a:r>
              <a:rPr lang="en-US" altLang="zh-TW" sz="2200" dirty="0">
                <a:latin typeface="Times New Roman" panose="02020603050405020304" pitchFamily="18" charset="0"/>
                <a:ea typeface="微軟正黑體" panose="020B0604030504040204" pitchFamily="34" charset="-120"/>
                <a:cs typeface="Times New Roman" panose="02020603050405020304" pitchFamily="18" charset="0"/>
              </a:rPr>
              <a:t>HCI(human–computer interaction)</a:t>
            </a:r>
            <a:r>
              <a:rPr lang="zh-TW" altLang="en-US" sz="2200" dirty="0">
                <a:latin typeface="Times New Roman" panose="02020603050405020304" pitchFamily="18" charset="0"/>
                <a:ea typeface="微軟正黑體" panose="020B0604030504040204" pitchFamily="34" charset="-120"/>
                <a:cs typeface="Times New Roman" panose="02020603050405020304" pitchFamily="18" charset="0"/>
              </a:rPr>
              <a:t>研究可按用途分為</a:t>
            </a:r>
            <a:r>
              <a:rPr lang="en-US" altLang="zh-TW" sz="22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2200" dirty="0">
                <a:latin typeface="Times New Roman" panose="02020603050405020304" pitchFamily="18" charset="0"/>
                <a:ea typeface="微軟正黑體" panose="020B0604030504040204" pitchFamily="34" charset="-120"/>
                <a:cs typeface="Times New Roman" panose="02020603050405020304" pitchFamily="18" charset="0"/>
              </a:rPr>
              <a:t>類：</a:t>
            </a:r>
            <a:endParaRPr lang="en-US" altLang="zh-TW" sz="2200"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6" name="文字方塊 5">
            <a:extLst>
              <a:ext uri="{FF2B5EF4-FFF2-40B4-BE49-F238E27FC236}">
                <a16:creationId xmlns:a16="http://schemas.microsoft.com/office/drawing/2014/main" id="{D5D4D68A-6B04-43C8-B17D-0FE00BA7CE10}"/>
              </a:ext>
            </a:extLst>
          </p:cNvPr>
          <p:cNvSpPr txBox="1"/>
          <p:nvPr/>
        </p:nvSpPr>
        <p:spPr>
          <a:xfrm>
            <a:off x="652571" y="1433883"/>
            <a:ext cx="11127052" cy="3539430"/>
          </a:xfrm>
          <a:prstGeom prst="rect">
            <a:avLst/>
          </a:prstGeom>
          <a:noFill/>
        </p:spPr>
        <p:txBody>
          <a:bodyPr wrap="square" rtlCol="0">
            <a:spAutoFit/>
          </a:bodyPr>
          <a:lstStyle/>
          <a:p>
            <a:pPr marL="342900" indent="-342900">
              <a:buFont typeface="+mj-lt"/>
              <a:buAutoNum type="arabicPeriod"/>
            </a:pPr>
            <a:r>
              <a:rPr lang="en-US" altLang="zh-TW" sz="2800" dirty="0">
                <a:solidFill>
                  <a:srgbClr val="0070C0"/>
                </a:solidFill>
                <a:latin typeface="Times New Roman" panose="02020603050405020304" pitchFamily="18" charset="0"/>
                <a:ea typeface="微軟正黑體" panose="020B0604030504040204" pitchFamily="34" charset="-120"/>
                <a:cs typeface="Times New Roman" panose="02020603050405020304" pitchFamily="18" charset="0"/>
              </a:rPr>
              <a:t>Demonstrating the advantages of HUD over conventional HDD</a:t>
            </a:r>
            <a:b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br>
            <a:r>
              <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rPr>
              <a:t>(Liu, 2003; Liu &amp; Wen, 2004; Oh et al., 2016; </a:t>
            </a:r>
            <a:r>
              <a:rPr lang="en-US" altLang="zh-TW" sz="1600" dirty="0" err="1">
                <a:latin typeface="Times New Roman" panose="02020603050405020304" pitchFamily="18" charset="0"/>
                <a:ea typeface="微軟正黑體" panose="020B0604030504040204" pitchFamily="34" charset="-120"/>
                <a:cs typeface="Times New Roman" panose="02020603050405020304" pitchFamily="18" charset="0"/>
              </a:rPr>
              <a:t>Rutley</a:t>
            </a:r>
            <a:r>
              <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rPr>
              <a:t>, 1975; Sojourner &amp; </a:t>
            </a:r>
            <a:r>
              <a:rPr lang="en-US" altLang="zh-TW" sz="1600" dirty="0" err="1">
                <a:latin typeface="Times New Roman" panose="02020603050405020304" pitchFamily="18" charset="0"/>
                <a:ea typeface="微軟正黑體" panose="020B0604030504040204" pitchFamily="34" charset="-120"/>
                <a:cs typeface="Times New Roman" panose="02020603050405020304" pitchFamily="18" charset="0"/>
              </a:rPr>
              <a:t>Antin</a:t>
            </a:r>
            <a:r>
              <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rPr>
              <a:t>, 1990; Srinivasan &amp; </a:t>
            </a:r>
            <a:r>
              <a:rPr lang="en-US" altLang="zh-TW" sz="1600" dirty="0" err="1">
                <a:latin typeface="Times New Roman" panose="02020603050405020304" pitchFamily="18" charset="0"/>
                <a:ea typeface="微軟正黑體" panose="020B0604030504040204" pitchFamily="34" charset="-120"/>
                <a:cs typeface="Times New Roman" panose="02020603050405020304" pitchFamily="18" charset="0"/>
              </a:rPr>
              <a:t>Jovanis</a:t>
            </a:r>
            <a:r>
              <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rPr>
              <a:t>, 1997)</a:t>
            </a:r>
          </a:p>
          <a:p>
            <a:pPr marL="342900" indent="-342900">
              <a:buFont typeface="+mj-lt"/>
              <a:buAutoNum type="arabicPeriod"/>
            </a:pPr>
            <a:r>
              <a:rPr lang="en-US" altLang="zh-TW" sz="2800" dirty="0">
                <a:solidFill>
                  <a:srgbClr val="0070C0"/>
                </a:solidFill>
                <a:latin typeface="Times New Roman" panose="02020603050405020304" pitchFamily="18" charset="0"/>
                <a:ea typeface="微軟正黑體" panose="020B0604030504040204" pitchFamily="34" charset="-120"/>
                <a:cs typeface="Times New Roman" panose="02020603050405020304" pitchFamily="18" charset="0"/>
              </a:rPr>
              <a:t>Developing novel automotive HUD functions/applications</a:t>
            </a:r>
            <a:b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br>
            <a:r>
              <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rPr>
              <a:t>(Bark, Tran, Fujimura, &amp; Ng-</a:t>
            </a:r>
            <a:r>
              <a:rPr lang="en-US" altLang="zh-TW" sz="1600" dirty="0" err="1">
                <a:latin typeface="Times New Roman" panose="02020603050405020304" pitchFamily="18" charset="0"/>
                <a:ea typeface="微軟正黑體" panose="020B0604030504040204" pitchFamily="34" charset="-120"/>
                <a:cs typeface="Times New Roman" panose="02020603050405020304" pitchFamily="18" charset="0"/>
              </a:rPr>
              <a:t>Thow</a:t>
            </a:r>
            <a:r>
              <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rPr>
              <a:t>-Hing, 2014; </a:t>
            </a:r>
            <a:r>
              <a:rPr lang="en-US" altLang="zh-TW" sz="1600" dirty="0" err="1">
                <a:latin typeface="Times New Roman" panose="02020603050405020304" pitchFamily="18" charset="0"/>
                <a:ea typeface="微軟正黑體" panose="020B0604030504040204" pitchFamily="34" charset="-120"/>
                <a:cs typeface="Times New Roman" panose="02020603050405020304" pitchFamily="18" charset="0"/>
              </a:rPr>
              <a:t>Charissis</a:t>
            </a:r>
            <a:r>
              <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rPr>
              <a:t> &amp; </a:t>
            </a:r>
            <a:r>
              <a:rPr lang="en-US" altLang="zh-TW" sz="1600" dirty="0" err="1">
                <a:latin typeface="Times New Roman" panose="02020603050405020304" pitchFamily="18" charset="0"/>
                <a:ea typeface="微軟正黑體" panose="020B0604030504040204" pitchFamily="34" charset="-120"/>
                <a:cs typeface="Times New Roman" panose="02020603050405020304" pitchFamily="18" charset="0"/>
              </a:rPr>
              <a:t>Papanastasiou</a:t>
            </a:r>
            <a:r>
              <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rPr>
              <a:t>, 2010; Doshi et al., 2009; Fujimura, Xu, Tran, Bhandari, &amp; Ng-</a:t>
            </a:r>
            <a:r>
              <a:rPr lang="en-US" altLang="zh-TW" sz="1600" dirty="0" err="1">
                <a:latin typeface="Times New Roman" panose="02020603050405020304" pitchFamily="18" charset="0"/>
                <a:ea typeface="微軟正黑體" panose="020B0604030504040204" pitchFamily="34" charset="-120"/>
                <a:cs typeface="Times New Roman" panose="02020603050405020304" pitchFamily="18" charset="0"/>
              </a:rPr>
              <a:t>Thow</a:t>
            </a:r>
            <a:r>
              <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rPr>
              <a:t>-Hing, 2013; </a:t>
            </a:r>
            <a:r>
              <a:rPr lang="en-US" altLang="zh-TW" sz="1600" dirty="0" err="1">
                <a:latin typeface="Times New Roman" panose="02020603050405020304" pitchFamily="18" charset="0"/>
                <a:ea typeface="微軟正黑體" panose="020B0604030504040204" pitchFamily="34" charset="-120"/>
                <a:cs typeface="Times New Roman" panose="02020603050405020304" pitchFamily="18" charset="0"/>
              </a:rPr>
              <a:t>Haeuslschmid</a:t>
            </a:r>
            <a:r>
              <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1600" dirty="0" err="1">
                <a:latin typeface="Times New Roman" panose="02020603050405020304" pitchFamily="18" charset="0"/>
                <a:ea typeface="微軟正黑體" panose="020B0604030504040204" pitchFamily="34" charset="-120"/>
                <a:cs typeface="Times New Roman" panose="02020603050405020304" pitchFamily="18" charset="0"/>
              </a:rPr>
              <a:t>Schnurr</a:t>
            </a:r>
            <a:r>
              <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rPr>
              <a:t>, Wagner, &amp; </a:t>
            </a:r>
            <a:r>
              <a:rPr lang="en-US" altLang="zh-TW" sz="1600" dirty="0" err="1">
                <a:latin typeface="Times New Roman" panose="02020603050405020304" pitchFamily="18" charset="0"/>
                <a:ea typeface="微軟正黑體" panose="020B0604030504040204" pitchFamily="34" charset="-120"/>
                <a:cs typeface="Times New Roman" panose="02020603050405020304" pitchFamily="18" charset="0"/>
              </a:rPr>
              <a:t>Butz</a:t>
            </a:r>
            <a:r>
              <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rPr>
              <a:t>, 2015; Kim, Wu, Gabbard, &amp; Polys, 2013; Park, Park, Won, Kim, &amp; Jung, 2013; Tran, Bark, &amp; Ng-</a:t>
            </a:r>
            <a:r>
              <a:rPr lang="en-US" altLang="zh-TW" sz="1600" dirty="0" err="1">
                <a:latin typeface="Times New Roman" panose="02020603050405020304" pitchFamily="18" charset="0"/>
                <a:ea typeface="微軟正黑體" panose="020B0604030504040204" pitchFamily="34" charset="-120"/>
                <a:cs typeface="Times New Roman" panose="02020603050405020304" pitchFamily="18" charset="0"/>
              </a:rPr>
              <a:t>Thow</a:t>
            </a:r>
            <a:r>
              <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rPr>
              <a:t>-Hing, 2013; Yoon, Kim, </a:t>
            </a:r>
            <a:r>
              <a:rPr lang="en-US" altLang="zh-TW" sz="1600" dirty="0" err="1">
                <a:latin typeface="Times New Roman" panose="02020603050405020304" pitchFamily="18" charset="0"/>
                <a:ea typeface="微軟正黑體" panose="020B0604030504040204" pitchFamily="34" charset="-120"/>
                <a:cs typeface="Times New Roman" panose="02020603050405020304" pitchFamily="18" charset="0"/>
              </a:rPr>
              <a:t>Baek</a:t>
            </a:r>
            <a:r>
              <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rPr>
              <a:t>, &amp; Park, 2014)</a:t>
            </a:r>
          </a:p>
          <a:p>
            <a:pPr marL="342900" indent="-342900">
              <a:buFont typeface="+mj-lt"/>
              <a:buAutoNum type="arabicPeriod"/>
            </a:pPr>
            <a:r>
              <a:rPr lang="en-US" altLang="zh-TW" sz="2800" dirty="0">
                <a:solidFill>
                  <a:srgbClr val="0070C0"/>
                </a:solidFill>
                <a:latin typeface="Times New Roman" panose="02020603050405020304" pitchFamily="18" charset="0"/>
                <a:ea typeface="微軟正黑體" panose="020B0604030504040204" pitchFamily="34" charset="-120"/>
                <a:cs typeface="Times New Roman" panose="02020603050405020304" pitchFamily="18" charset="0"/>
              </a:rPr>
              <a:t>Comparing HUD interface design alternatives  </a:t>
            </a:r>
            <a:br>
              <a:rPr lang="en-US" altLang="zh-TW" sz="2800" dirty="0">
                <a:solidFill>
                  <a:srgbClr val="0070C0"/>
                </a:solidFill>
                <a:latin typeface="Times New Roman" panose="02020603050405020304" pitchFamily="18" charset="0"/>
                <a:ea typeface="微軟正黑體" panose="020B0604030504040204" pitchFamily="34" charset="-120"/>
                <a:cs typeface="Times New Roman" panose="02020603050405020304" pitchFamily="18" charset="0"/>
              </a:rPr>
            </a:br>
            <a:r>
              <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1600" dirty="0" err="1">
                <a:latin typeface="Times New Roman" panose="02020603050405020304" pitchFamily="18" charset="0"/>
                <a:ea typeface="微軟正黑體" panose="020B0604030504040204" pitchFamily="34" charset="-120"/>
                <a:cs typeface="Times New Roman" panose="02020603050405020304" pitchFamily="18" charset="0"/>
              </a:rPr>
              <a:t>Gregoriades</a:t>
            </a:r>
            <a:r>
              <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rPr>
              <a:t> &amp; Sutcliffe, 2018; Guo, Zhao, Wang, &amp; Jiang, 2014; Huang, Chao, Tsai, &amp; Hung, 2013; </a:t>
            </a:r>
            <a:r>
              <a:rPr lang="en-US" altLang="zh-TW" sz="1600" dirty="0" err="1">
                <a:latin typeface="Times New Roman" panose="02020603050405020304" pitchFamily="18" charset="0"/>
                <a:ea typeface="微軟正黑體" panose="020B0604030504040204" pitchFamily="34" charset="-120"/>
                <a:cs typeface="Times New Roman" panose="02020603050405020304" pitchFamily="18" charset="0"/>
              </a:rPr>
              <a:t>Pfannmueller</a:t>
            </a:r>
            <a:r>
              <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rPr>
              <a:t>, Kramer, </a:t>
            </a:r>
            <a:r>
              <a:rPr lang="en-US" altLang="zh-TW" sz="1600" dirty="0" err="1">
                <a:latin typeface="Times New Roman" panose="02020603050405020304" pitchFamily="18" charset="0"/>
                <a:ea typeface="微軟正黑體" panose="020B0604030504040204" pitchFamily="34" charset="-120"/>
                <a:cs typeface="Times New Roman" panose="02020603050405020304" pitchFamily="18" charset="0"/>
              </a:rPr>
              <a:t>Senner</a:t>
            </a:r>
            <a:r>
              <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rPr>
              <a:t>, &amp; </a:t>
            </a:r>
            <a:r>
              <a:rPr lang="en-US" altLang="zh-TW" sz="1600" dirty="0" err="1">
                <a:latin typeface="Times New Roman" panose="02020603050405020304" pitchFamily="18" charset="0"/>
                <a:ea typeface="微軟正黑體" panose="020B0604030504040204" pitchFamily="34" charset="-120"/>
                <a:cs typeface="Times New Roman" panose="02020603050405020304" pitchFamily="18" charset="0"/>
              </a:rPr>
              <a:t>Bengler</a:t>
            </a:r>
            <a:r>
              <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rPr>
              <a:t>, 2015; </a:t>
            </a:r>
            <a:r>
              <a:rPr lang="en-US" altLang="zh-TW" sz="1600" dirty="0" err="1">
                <a:latin typeface="Times New Roman" panose="02020603050405020304" pitchFamily="18" charset="0"/>
                <a:ea typeface="微軟正黑體" panose="020B0604030504040204" pitchFamily="34" charset="-120"/>
                <a:cs typeface="Times New Roman" panose="02020603050405020304" pitchFamily="18" charset="0"/>
              </a:rPr>
              <a:t>Plavšic</a:t>
            </a:r>
            <a:r>
              <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1600" dirty="0" err="1">
                <a:latin typeface="Times New Roman" panose="02020603050405020304" pitchFamily="18" charset="0"/>
                <a:ea typeface="微軟正黑體" panose="020B0604030504040204" pitchFamily="34" charset="-120"/>
                <a:cs typeface="Times New Roman" panose="02020603050405020304" pitchFamily="18" charset="0"/>
              </a:rPr>
              <a:t>Duschl</a:t>
            </a:r>
            <a:r>
              <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1600" dirty="0" err="1">
                <a:latin typeface="Times New Roman" panose="02020603050405020304" pitchFamily="18" charset="0"/>
                <a:ea typeface="微軟正黑體" panose="020B0604030504040204" pitchFamily="34" charset="-120"/>
                <a:cs typeface="Times New Roman" panose="02020603050405020304" pitchFamily="18" charset="0"/>
              </a:rPr>
              <a:t>Tönnis</a:t>
            </a:r>
            <a:r>
              <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1600" dirty="0" err="1">
                <a:latin typeface="Times New Roman" panose="02020603050405020304" pitchFamily="18" charset="0"/>
                <a:ea typeface="微軟正黑體" panose="020B0604030504040204" pitchFamily="34" charset="-120"/>
                <a:cs typeface="Times New Roman" panose="02020603050405020304" pitchFamily="18" charset="0"/>
              </a:rPr>
              <a:t>Bubb</a:t>
            </a:r>
            <a:r>
              <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rPr>
              <a:t>, &amp; </a:t>
            </a:r>
            <a:r>
              <a:rPr lang="en-US" altLang="zh-TW" sz="1600" dirty="0" err="1">
                <a:latin typeface="Times New Roman" panose="02020603050405020304" pitchFamily="18" charset="0"/>
                <a:ea typeface="微軟正黑體" panose="020B0604030504040204" pitchFamily="34" charset="-120"/>
                <a:cs typeface="Times New Roman" panose="02020603050405020304" pitchFamily="18" charset="0"/>
              </a:rPr>
              <a:t>Klinker</a:t>
            </a:r>
            <a:r>
              <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rPr>
              <a:t>, 2009; Watanabe, </a:t>
            </a:r>
            <a:r>
              <a:rPr lang="en-US" altLang="zh-TW" sz="1600" dirty="0" err="1">
                <a:latin typeface="Times New Roman" panose="02020603050405020304" pitchFamily="18" charset="0"/>
                <a:ea typeface="微軟正黑體" panose="020B0604030504040204" pitchFamily="34" charset="-120"/>
                <a:cs typeface="Times New Roman" panose="02020603050405020304" pitchFamily="18" charset="0"/>
              </a:rPr>
              <a:t>Yoo</a:t>
            </a:r>
            <a:r>
              <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1600" dirty="0" err="1">
                <a:latin typeface="Times New Roman" panose="02020603050405020304" pitchFamily="18" charset="0"/>
                <a:ea typeface="微軟正黑體" panose="020B0604030504040204" pitchFamily="34" charset="-120"/>
                <a:cs typeface="Times New Roman" panose="02020603050405020304" pitchFamily="18" charset="0"/>
              </a:rPr>
              <a:t>Tsimhoni</a:t>
            </a:r>
            <a:r>
              <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rPr>
              <a:t>, &amp; Green, 1999)</a:t>
            </a:r>
          </a:p>
          <a:p>
            <a:pPr marL="342900" indent="-342900">
              <a:buFont typeface="+mj-lt"/>
              <a:buAutoNum type="arabicPeriod"/>
            </a:pPr>
            <a:r>
              <a:rPr lang="en-US" altLang="zh-TW" sz="2800" dirty="0">
                <a:solidFill>
                  <a:srgbClr val="0070C0"/>
                </a:solidFill>
                <a:latin typeface="Times New Roman" panose="02020603050405020304" pitchFamily="18" charset="0"/>
                <a:ea typeface="微軟正黑體" panose="020B0604030504040204" pitchFamily="34" charset="-120"/>
                <a:cs typeface="Times New Roman" panose="02020603050405020304" pitchFamily="18" charset="0"/>
              </a:rPr>
              <a:t>Determining the relative importance of different HUD information items </a:t>
            </a:r>
            <a:b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br>
            <a:r>
              <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rPr>
              <a:t>(Beck &amp; Park, 2018; Bergman, 2011; Guo et al., 2014; Huang et al., 2013; Moon &amp; Park, 1998; Park, Kim, &amp; Chong, 2012).</a:t>
            </a:r>
            <a:endParaRPr lang="zh-TW" altLang="en-US" dirty="0">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3051825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圖片 10">
            <a:extLst>
              <a:ext uri="{FF2B5EF4-FFF2-40B4-BE49-F238E27FC236}">
                <a16:creationId xmlns:a16="http://schemas.microsoft.com/office/drawing/2014/main" id="{0470F123-5A22-47BF-9E8E-F3FBFB61C6C8}"/>
              </a:ext>
            </a:extLst>
          </p:cNvPr>
          <p:cNvPicPr>
            <a:picLocks noChangeAspect="1"/>
          </p:cNvPicPr>
          <p:nvPr/>
        </p:nvPicPr>
        <p:blipFill rotWithShape="1">
          <a:blip r:embed="rId2"/>
          <a:srcRect l="17489" t="28069" r="18233" b="30592"/>
          <a:stretch/>
        </p:blipFill>
        <p:spPr>
          <a:xfrm>
            <a:off x="9511552" y="5798960"/>
            <a:ext cx="2680447" cy="1059039"/>
          </a:xfrm>
          <a:prstGeom prst="rect">
            <a:avLst/>
          </a:prstGeom>
        </p:spPr>
      </p:pic>
      <p:sp>
        <p:nvSpPr>
          <p:cNvPr id="3" name="文字方塊 2">
            <a:extLst>
              <a:ext uri="{FF2B5EF4-FFF2-40B4-BE49-F238E27FC236}">
                <a16:creationId xmlns:a16="http://schemas.microsoft.com/office/drawing/2014/main" id="{9202BB9E-D3FE-4EA0-AD40-4F3E5486A32C}"/>
              </a:ext>
            </a:extLst>
          </p:cNvPr>
          <p:cNvSpPr txBox="1"/>
          <p:nvPr/>
        </p:nvSpPr>
        <p:spPr>
          <a:xfrm>
            <a:off x="247134" y="222421"/>
            <a:ext cx="1581666" cy="369332"/>
          </a:xfrm>
          <a:prstGeom prst="rect">
            <a:avLst/>
          </a:prstGeom>
          <a:noFill/>
        </p:spPr>
        <p:txBody>
          <a:bodyPr wrap="square" rtlCol="0">
            <a:spAutoFit/>
          </a:bodyPr>
          <a:lstStyle/>
          <a:p>
            <a:r>
              <a:rPr lang="en-US" altLang="zh-TW" dirty="0">
                <a:latin typeface="Times New Roman" panose="02020603050405020304" pitchFamily="18" charset="0"/>
                <a:cs typeface="Times New Roman" panose="02020603050405020304" pitchFamily="18" charset="0"/>
              </a:rPr>
              <a:t>2. Method-(1/2)</a:t>
            </a:r>
            <a:endParaRPr lang="zh-TW" altLang="en-US" dirty="0">
              <a:latin typeface="Times New Roman" panose="02020603050405020304" pitchFamily="18" charset="0"/>
              <a:cs typeface="Times New Roman" panose="02020603050405020304" pitchFamily="18" charset="0"/>
            </a:endParaRPr>
          </a:p>
        </p:txBody>
      </p:sp>
      <p:sp>
        <p:nvSpPr>
          <p:cNvPr id="4" name="文字方塊 3">
            <a:extLst>
              <a:ext uri="{FF2B5EF4-FFF2-40B4-BE49-F238E27FC236}">
                <a16:creationId xmlns:a16="http://schemas.microsoft.com/office/drawing/2014/main" id="{D2A0D3A8-2E0C-458E-9230-D22BCDA79DFE}"/>
              </a:ext>
            </a:extLst>
          </p:cNvPr>
          <p:cNvSpPr txBox="1"/>
          <p:nvPr/>
        </p:nvSpPr>
        <p:spPr>
          <a:xfrm>
            <a:off x="6703186" y="1505694"/>
            <a:ext cx="3281668" cy="734817"/>
          </a:xfrm>
          <a:prstGeom prst="rect">
            <a:avLst/>
          </a:prstGeom>
          <a:noFill/>
        </p:spPr>
        <p:txBody>
          <a:bodyPr wrap="none" rtlCol="0">
            <a:spAutoFit/>
          </a:bodyPr>
          <a:lstStyle/>
          <a:p>
            <a:pPr marL="285750" indent="-285750">
              <a:buFont typeface="Arial" panose="020B0604020202020204" pitchFamily="34" charset="0"/>
              <a:buChar char="•"/>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研究參與者：</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51</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位</a:t>
            </a:r>
            <a:endParaRPr lang="en-US" altLang="zh-TW" dirty="0">
              <a:latin typeface="Times New Roman" panose="02020603050405020304" pitchFamily="18" charset="0"/>
              <a:ea typeface="微軟正黑體" panose="020B0604030504040204" pitchFamily="34" charset="-120"/>
              <a:cs typeface="Times New Roman" panose="02020603050405020304" pitchFamily="18" charset="0"/>
            </a:endParaRPr>
          </a:p>
          <a:p>
            <a:pPr marL="285750" indent="-285750">
              <a:lnSpc>
                <a:spcPct val="150000"/>
              </a:lnSpc>
              <a:buFont typeface="Arial" panose="020B0604020202020204" pitchFamily="34" charset="0"/>
              <a:buChar char="•"/>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使用</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HUD</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經驗：平均 </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2.59</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年</a:t>
            </a:r>
          </a:p>
        </p:txBody>
      </p:sp>
      <p:sp>
        <p:nvSpPr>
          <p:cNvPr id="5" name="文字方塊 4">
            <a:extLst>
              <a:ext uri="{FF2B5EF4-FFF2-40B4-BE49-F238E27FC236}">
                <a16:creationId xmlns:a16="http://schemas.microsoft.com/office/drawing/2014/main" id="{97F962EA-B95F-4819-BDB1-E4B4824A0B03}"/>
              </a:ext>
            </a:extLst>
          </p:cNvPr>
          <p:cNvSpPr txBox="1"/>
          <p:nvPr/>
        </p:nvSpPr>
        <p:spPr>
          <a:xfrm>
            <a:off x="845716" y="2480276"/>
            <a:ext cx="10500567" cy="3620222"/>
          </a:xfrm>
          <a:prstGeom prst="rect">
            <a:avLst/>
          </a:prstGeom>
          <a:noFill/>
        </p:spPr>
        <p:txBody>
          <a:bodyPr wrap="square" rtlCol="0">
            <a:spAutoFit/>
          </a:bodyPr>
          <a:lstStyle/>
          <a:p>
            <a:pPr marL="285750" indent="-285750" algn="l" fontAlgn="t">
              <a:lnSpc>
                <a:spcPct val="150000"/>
              </a:lnSpc>
              <a:buFont typeface="Arial" panose="020B0604020202020204" pitchFamily="34" charset="0"/>
              <a:buChar char="•"/>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採用書面調查</a:t>
            </a:r>
            <a:endParaRPr lang="en-US" altLang="zh-TW" dirty="0">
              <a:latin typeface="Times New Roman" panose="02020603050405020304" pitchFamily="18" charset="0"/>
              <a:ea typeface="微軟正黑體" panose="020B0604030504040204" pitchFamily="34" charset="-120"/>
              <a:cs typeface="Times New Roman" panose="02020603050405020304" pitchFamily="18" charset="0"/>
            </a:endParaRPr>
          </a:p>
          <a:p>
            <a:pPr marL="285750" indent="-285750" algn="l" fontAlgn="t">
              <a:lnSpc>
                <a:spcPct val="150000"/>
              </a:lnSpc>
              <a:buFont typeface="Arial" panose="020B0604020202020204" pitchFamily="34" charset="0"/>
              <a:buChar char="•"/>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研究參與者先進行</a:t>
            </a:r>
            <a:r>
              <a:rPr lang="zh-TW" altLang="en-US" b="1" dirty="0">
                <a:latin typeface="Times New Roman" panose="02020603050405020304" pitchFamily="18" charset="0"/>
                <a:ea typeface="微軟正黑體" panose="020B0604030504040204" pitchFamily="34" charset="-120"/>
                <a:cs typeface="Times New Roman" panose="02020603050405020304" pitchFamily="18" charset="0"/>
              </a:rPr>
              <a:t>五點語義差異量表</a:t>
            </a:r>
            <a:r>
              <a:rPr lang="en-US" altLang="zh-TW" b="1" dirty="0">
                <a:latin typeface="Times New Roman" panose="02020603050405020304" pitchFamily="18" charset="0"/>
                <a:ea typeface="微軟正黑體" panose="020B0604030504040204" pitchFamily="34" charset="-120"/>
                <a:cs typeface="Times New Roman" panose="02020603050405020304" pitchFamily="18" charset="0"/>
              </a:rPr>
              <a:t>(five-point semantic differential scale)</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對現有商業</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HUD</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系統顯示的</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22</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個資訊做重要性評估。</a:t>
            </a:r>
            <a:b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br>
            <a:r>
              <a:rPr lang="en-US" altLang="zh-TW" sz="1100" dirty="0">
                <a:latin typeface="Times New Roman" panose="02020603050405020304" pitchFamily="18" charset="0"/>
                <a:ea typeface="微軟正黑體" panose="020B0604030504040204" pitchFamily="34" charset="-120"/>
                <a:cs typeface="Times New Roman" panose="02020603050405020304" pitchFamily="18" charset="0"/>
              </a:rPr>
              <a:t> (1-“Absolutely unimportant”, 2-“Unimportant”, 3-“Neutral”, 4-“Important”, 5-“Absolutely important”)</a:t>
            </a:r>
          </a:p>
          <a:p>
            <a:pPr marL="285750" indent="-285750">
              <a:lnSpc>
                <a:spcPct val="150000"/>
              </a:lnSpc>
              <a:buFont typeface="Arial" panose="020B0604020202020204" pitchFamily="34" charset="0"/>
              <a:buChar char="•"/>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其中有</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11</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個資訊重要性大於</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3(Neutral)</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。唯有音樂撥放器與</a:t>
            </a:r>
            <a:r>
              <a:rPr lang="en-US" altLang="zh-TW" dirty="0" err="1">
                <a:latin typeface="Times New Roman" panose="02020603050405020304" pitchFamily="18" charset="0"/>
                <a:ea typeface="微軟正黑體" panose="020B0604030504040204" pitchFamily="34" charset="-120"/>
                <a:cs typeface="Times New Roman" panose="02020603050405020304" pitchFamily="18" charset="0"/>
              </a:rPr>
              <a:t>Bubb</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(2011)</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年主要駕駛任務</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(primary driving tasks)</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的定義無關。</a:t>
            </a:r>
            <a:endParaRPr lang="en-US" altLang="zh-TW" dirty="0">
              <a:latin typeface="Times New Roman" panose="02020603050405020304" pitchFamily="18" charset="0"/>
              <a:ea typeface="微軟正黑體" panose="020B0604030504040204" pitchFamily="34" charset="-120"/>
              <a:cs typeface="Times New Roman" panose="02020603050405020304" pitchFamily="18" charset="0"/>
            </a:endParaRPr>
          </a:p>
          <a:p>
            <a:pPr marL="285750" indent="-285750">
              <a:lnSpc>
                <a:spcPct val="150000"/>
              </a:lnSpc>
              <a:buFont typeface="Arial" panose="020B0604020202020204" pitchFamily="34" charset="0"/>
              <a:buChar char="•"/>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主要駕駛任務</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dirty="0" err="1">
                <a:latin typeface="Times New Roman" panose="02020603050405020304" pitchFamily="18" charset="0"/>
                <a:ea typeface="微軟正黑體" panose="020B0604030504040204" pitchFamily="34" charset="-120"/>
                <a:cs typeface="Times New Roman" panose="02020603050405020304" pitchFamily="18" charset="0"/>
              </a:rPr>
              <a:t>Bubb</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 2011)</a:t>
            </a:r>
            <a:b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b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定義為駕駛員將車輛保持在道路上並前進至計劃的駕駛路線所需的所有任務</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例如：尋路、轉向、加速、煞車、換擋和管理與其他汽車的距離</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a:t>
            </a:r>
          </a:p>
        </p:txBody>
      </p:sp>
      <p:pic>
        <p:nvPicPr>
          <p:cNvPr id="6" name="圖片 5">
            <a:extLst>
              <a:ext uri="{FF2B5EF4-FFF2-40B4-BE49-F238E27FC236}">
                <a16:creationId xmlns:a16="http://schemas.microsoft.com/office/drawing/2014/main" id="{2D288991-3196-4707-9EB9-1484BF6D7B41}"/>
              </a:ext>
            </a:extLst>
          </p:cNvPr>
          <p:cNvPicPr>
            <a:picLocks noChangeAspect="1"/>
          </p:cNvPicPr>
          <p:nvPr/>
        </p:nvPicPr>
        <p:blipFill rotWithShape="1">
          <a:blip r:embed="rId3"/>
          <a:srcRect l="676" t="42012" r="76824" b="33003"/>
          <a:stretch/>
        </p:blipFill>
        <p:spPr>
          <a:xfrm>
            <a:off x="830179" y="733402"/>
            <a:ext cx="5873007" cy="1834212"/>
          </a:xfrm>
          <a:prstGeom prst="rect">
            <a:avLst/>
          </a:prstGeom>
        </p:spPr>
      </p:pic>
      <p:sp>
        <p:nvSpPr>
          <p:cNvPr id="15" name="投影片編號版面配置區 14">
            <a:extLst>
              <a:ext uri="{FF2B5EF4-FFF2-40B4-BE49-F238E27FC236}">
                <a16:creationId xmlns:a16="http://schemas.microsoft.com/office/drawing/2014/main" id="{76DC6E4E-A39C-4172-A229-C14194D880F8}"/>
              </a:ext>
            </a:extLst>
          </p:cNvPr>
          <p:cNvSpPr>
            <a:spLocks noGrp="1"/>
          </p:cNvSpPr>
          <p:nvPr>
            <p:ph type="sldNum" sz="quarter" idx="12"/>
          </p:nvPr>
        </p:nvSpPr>
        <p:spPr/>
        <p:txBody>
          <a:bodyPr/>
          <a:lstStyle/>
          <a:p>
            <a:fld id="{1297E860-7506-429C-9B4D-2B7BDAB70BFA}" type="slidenum">
              <a:rPr lang="zh-TW" altLang="en-US" smtClean="0"/>
              <a:t>4</a:t>
            </a:fld>
            <a:endParaRPr lang="zh-TW" altLang="en-US"/>
          </a:p>
        </p:txBody>
      </p:sp>
    </p:spTree>
    <p:extLst>
      <p:ext uri="{BB962C8B-B14F-4D97-AF65-F5344CB8AC3E}">
        <p14:creationId xmlns:p14="http://schemas.microsoft.com/office/powerpoint/2010/main" val="2160814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圖片 9">
            <a:extLst>
              <a:ext uri="{FF2B5EF4-FFF2-40B4-BE49-F238E27FC236}">
                <a16:creationId xmlns:a16="http://schemas.microsoft.com/office/drawing/2014/main" id="{6FAA5650-E3B0-4389-BE31-FB37EC3AFAA0}"/>
              </a:ext>
            </a:extLst>
          </p:cNvPr>
          <p:cNvPicPr>
            <a:picLocks noChangeAspect="1"/>
          </p:cNvPicPr>
          <p:nvPr/>
        </p:nvPicPr>
        <p:blipFill rotWithShape="1">
          <a:blip r:embed="rId2"/>
          <a:srcRect l="17489" t="28069" r="18233" b="30592"/>
          <a:stretch/>
        </p:blipFill>
        <p:spPr>
          <a:xfrm>
            <a:off x="9511552" y="5798960"/>
            <a:ext cx="2680447" cy="1059039"/>
          </a:xfrm>
          <a:prstGeom prst="rect">
            <a:avLst/>
          </a:prstGeom>
        </p:spPr>
      </p:pic>
      <p:sp>
        <p:nvSpPr>
          <p:cNvPr id="3" name="文字方塊 2">
            <a:extLst>
              <a:ext uri="{FF2B5EF4-FFF2-40B4-BE49-F238E27FC236}">
                <a16:creationId xmlns:a16="http://schemas.microsoft.com/office/drawing/2014/main" id="{3D622514-2219-4D36-8B7E-AFEA8E5607A9}"/>
              </a:ext>
            </a:extLst>
          </p:cNvPr>
          <p:cNvSpPr txBox="1"/>
          <p:nvPr/>
        </p:nvSpPr>
        <p:spPr>
          <a:xfrm>
            <a:off x="7067891" y="881871"/>
            <a:ext cx="4777946" cy="2118913"/>
          </a:xfrm>
          <a:prstGeom prst="rect">
            <a:avLst/>
          </a:prstGeom>
          <a:noFill/>
          <a:ln>
            <a:solidFill>
              <a:schemeClr val="accent1"/>
            </a:solidFill>
          </a:ln>
        </p:spPr>
        <p:txBody>
          <a:bodyPr wrap="square">
            <a:spAutoFit/>
          </a:bodyPr>
          <a:lstStyle/>
          <a:p>
            <a:pPr marL="285750" indent="-285750" algn="just">
              <a:lnSpc>
                <a:spcPct val="150000"/>
              </a:lnSpc>
              <a:buFont typeface="Arial" panose="020B0604020202020204" pitchFamily="34" charset="0"/>
              <a:buChar char="•"/>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對於11項HUD資訊中的各項，有使用HUD系統顯示資訊項目經驗的參與者被要求回答兩個調查項目，分別為：</a:t>
            </a:r>
            <a:r>
              <a:rPr lang="zh-TW" altLang="en-US" b="1" dirty="0">
                <a:latin typeface="Times New Roman" panose="02020603050405020304" pitchFamily="18" charset="0"/>
                <a:ea typeface="微軟正黑體" panose="020B0604030504040204" pitchFamily="34" charset="-120"/>
                <a:cs typeface="Times New Roman" panose="02020603050405020304" pitchFamily="18" charset="0"/>
              </a:rPr>
              <a:t>(1)描述使用情境的資訊、(2)描述可能的設計改進點(已經使用過HUD系統)。</a:t>
            </a:r>
          </a:p>
        </p:txBody>
      </p:sp>
      <p:sp>
        <p:nvSpPr>
          <p:cNvPr id="5" name="文字方塊 4">
            <a:extLst>
              <a:ext uri="{FF2B5EF4-FFF2-40B4-BE49-F238E27FC236}">
                <a16:creationId xmlns:a16="http://schemas.microsoft.com/office/drawing/2014/main" id="{E774048B-4A3F-418E-A669-F46BC5CDC669}"/>
              </a:ext>
            </a:extLst>
          </p:cNvPr>
          <p:cNvSpPr txBox="1"/>
          <p:nvPr/>
        </p:nvSpPr>
        <p:spPr>
          <a:xfrm>
            <a:off x="7067891" y="3000784"/>
            <a:ext cx="4777946" cy="2535309"/>
          </a:xfrm>
          <a:prstGeom prst="rect">
            <a:avLst/>
          </a:prstGeom>
          <a:noFill/>
          <a:ln>
            <a:solidFill>
              <a:schemeClr val="accent1"/>
            </a:solidFill>
          </a:ln>
        </p:spPr>
        <p:txBody>
          <a:bodyPr wrap="square">
            <a:spAutoFit/>
          </a:bodyPr>
          <a:lstStyle/>
          <a:p>
            <a:pPr marL="285750" indent="-285750" algn="just">
              <a:lnSpc>
                <a:spcPct val="150000"/>
              </a:lnSpc>
              <a:buFont typeface="Arial" panose="020B0604020202020204" pitchFamily="34" charset="0"/>
              <a:buChar char="•"/>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對參與者的調查回答</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論述</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進行了檢查，並將其</a:t>
            </a:r>
            <a:r>
              <a:rPr lang="zh-TW" altLang="en-US" b="1" dirty="0">
                <a:latin typeface="Times New Roman" panose="02020603050405020304" pitchFamily="18" charset="0"/>
                <a:ea typeface="微軟正黑體" panose="020B0604030504040204" pitchFamily="34" charset="-120"/>
                <a:cs typeface="Times New Roman" panose="02020603050405020304" pitchFamily="18" charset="0"/>
              </a:rPr>
              <a:t>精煉成簡單的陳述</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，每個</a:t>
            </a:r>
            <a:r>
              <a:rPr lang="zh-TW" altLang="en-US" b="1" dirty="0">
                <a:latin typeface="Times New Roman" panose="02020603050405020304" pitchFamily="18" charset="0"/>
                <a:ea typeface="微軟正黑體" panose="020B0604030504040204" pitchFamily="34" charset="-120"/>
                <a:cs typeface="Times New Roman" panose="02020603050405020304" pitchFamily="18" charset="0"/>
              </a:rPr>
              <a:t>陳述都包含一個簡單的概念、想法或事實</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。並對其</a:t>
            </a:r>
            <a:r>
              <a:rPr lang="zh-TW" altLang="en-US" b="1" dirty="0">
                <a:latin typeface="Times New Roman" panose="02020603050405020304" pitchFamily="18" charset="0"/>
                <a:ea typeface="微軟正黑體" panose="020B0604030504040204" pitchFamily="34" charset="-120"/>
                <a:cs typeface="Times New Roman" panose="02020603050405020304" pitchFamily="18" charset="0"/>
              </a:rPr>
              <a:t>進行了親和圖分析</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，歸納出不同的情境（圖1）。 總共</a:t>
            </a:r>
            <a:r>
              <a:rPr lang="zh-TW" altLang="en-US" b="1" dirty="0">
                <a:latin typeface="Times New Roman" panose="02020603050405020304" pitchFamily="18" charset="0"/>
                <a:ea typeface="微軟正黑體" panose="020B0604030504040204" pitchFamily="34" charset="-120"/>
                <a:cs typeface="Times New Roman" panose="02020603050405020304" pitchFamily="18" charset="0"/>
              </a:rPr>
              <a:t>三位具有二十年綜合研究經驗的車輛人體工程學專家參加了親和圖分析</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a:t>
            </a:r>
          </a:p>
        </p:txBody>
      </p:sp>
      <p:pic>
        <p:nvPicPr>
          <p:cNvPr id="6" name="圖片 5">
            <a:extLst>
              <a:ext uri="{FF2B5EF4-FFF2-40B4-BE49-F238E27FC236}">
                <a16:creationId xmlns:a16="http://schemas.microsoft.com/office/drawing/2014/main" id="{EDDE52F4-8FE3-4BA7-90C9-350AFF66D024}"/>
              </a:ext>
            </a:extLst>
          </p:cNvPr>
          <p:cNvPicPr>
            <a:picLocks noChangeAspect="1"/>
          </p:cNvPicPr>
          <p:nvPr/>
        </p:nvPicPr>
        <p:blipFill rotWithShape="1">
          <a:blip r:embed="rId3"/>
          <a:srcRect l="10000" t="16787" r="60405" b="7298"/>
          <a:stretch/>
        </p:blipFill>
        <p:spPr>
          <a:xfrm>
            <a:off x="218929" y="768521"/>
            <a:ext cx="6820756" cy="4920911"/>
          </a:xfrm>
          <a:prstGeom prst="rect">
            <a:avLst/>
          </a:prstGeom>
        </p:spPr>
      </p:pic>
      <p:sp>
        <p:nvSpPr>
          <p:cNvPr id="2" name="文字方塊 1">
            <a:extLst>
              <a:ext uri="{FF2B5EF4-FFF2-40B4-BE49-F238E27FC236}">
                <a16:creationId xmlns:a16="http://schemas.microsoft.com/office/drawing/2014/main" id="{A156AF78-AC05-492F-8820-6595FA1FB8A6}"/>
              </a:ext>
            </a:extLst>
          </p:cNvPr>
          <p:cNvSpPr txBox="1"/>
          <p:nvPr/>
        </p:nvSpPr>
        <p:spPr>
          <a:xfrm>
            <a:off x="247135" y="5758982"/>
            <a:ext cx="4195059" cy="307777"/>
          </a:xfrm>
          <a:prstGeom prst="rect">
            <a:avLst/>
          </a:prstGeom>
          <a:noFill/>
        </p:spPr>
        <p:txBody>
          <a:bodyPr wrap="none" rtlCol="0">
            <a:spAutoFit/>
          </a:bodyPr>
          <a:lstStyle/>
          <a:p>
            <a:r>
              <a:rPr lang="en-US" altLang="zh-TW" sz="1400" dirty="0">
                <a:latin typeface="Times New Roman" panose="02020603050405020304" pitchFamily="18" charset="0"/>
                <a:cs typeface="Times New Roman" panose="02020603050405020304" pitchFamily="18" charset="0"/>
              </a:rPr>
              <a:t>Figure 1. An illustration of the affinity diagram analysis</a:t>
            </a:r>
            <a:endParaRPr lang="zh-TW" altLang="en-US" sz="1400" dirty="0">
              <a:latin typeface="Times New Roman" panose="02020603050405020304" pitchFamily="18" charset="0"/>
              <a:cs typeface="Times New Roman" panose="02020603050405020304" pitchFamily="18" charset="0"/>
            </a:endParaRPr>
          </a:p>
        </p:txBody>
      </p:sp>
      <p:sp>
        <p:nvSpPr>
          <p:cNvPr id="14" name="投影片編號版面配置區 13">
            <a:extLst>
              <a:ext uri="{FF2B5EF4-FFF2-40B4-BE49-F238E27FC236}">
                <a16:creationId xmlns:a16="http://schemas.microsoft.com/office/drawing/2014/main" id="{003440D9-0173-4A7A-9DF9-BE536BCFC462}"/>
              </a:ext>
            </a:extLst>
          </p:cNvPr>
          <p:cNvSpPr>
            <a:spLocks noGrp="1"/>
          </p:cNvSpPr>
          <p:nvPr>
            <p:ph type="sldNum" sz="quarter" idx="12"/>
          </p:nvPr>
        </p:nvSpPr>
        <p:spPr/>
        <p:txBody>
          <a:bodyPr/>
          <a:lstStyle/>
          <a:p>
            <a:fld id="{1297E860-7506-429C-9B4D-2B7BDAB70BFA}" type="slidenum">
              <a:rPr lang="zh-TW" altLang="en-US" smtClean="0"/>
              <a:t>5</a:t>
            </a:fld>
            <a:endParaRPr lang="zh-TW" altLang="en-US"/>
          </a:p>
        </p:txBody>
      </p:sp>
      <p:sp>
        <p:nvSpPr>
          <p:cNvPr id="16" name="文字方塊 15">
            <a:extLst>
              <a:ext uri="{FF2B5EF4-FFF2-40B4-BE49-F238E27FC236}">
                <a16:creationId xmlns:a16="http://schemas.microsoft.com/office/drawing/2014/main" id="{38949718-ADDA-423F-9697-545B8AACC2B2}"/>
              </a:ext>
            </a:extLst>
          </p:cNvPr>
          <p:cNvSpPr txBox="1"/>
          <p:nvPr/>
        </p:nvSpPr>
        <p:spPr>
          <a:xfrm>
            <a:off x="247134" y="222421"/>
            <a:ext cx="1581666" cy="369332"/>
          </a:xfrm>
          <a:prstGeom prst="rect">
            <a:avLst/>
          </a:prstGeom>
          <a:noFill/>
        </p:spPr>
        <p:txBody>
          <a:bodyPr wrap="square" rtlCol="0">
            <a:spAutoFit/>
          </a:bodyPr>
          <a:lstStyle/>
          <a:p>
            <a:r>
              <a:rPr lang="en-US" altLang="zh-TW" dirty="0">
                <a:latin typeface="Times New Roman" panose="02020603050405020304" pitchFamily="18" charset="0"/>
                <a:cs typeface="Times New Roman" panose="02020603050405020304" pitchFamily="18" charset="0"/>
              </a:rPr>
              <a:t>2. Method-(2/2)</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8292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6943C969-0CF3-43A5-B1A4-20F26A62F793}"/>
              </a:ext>
            </a:extLst>
          </p:cNvPr>
          <p:cNvPicPr>
            <a:picLocks noChangeAspect="1"/>
          </p:cNvPicPr>
          <p:nvPr/>
        </p:nvPicPr>
        <p:blipFill rotWithShape="1">
          <a:blip r:embed="rId2"/>
          <a:srcRect l="17489" t="28069" r="18233" b="30592"/>
          <a:stretch/>
        </p:blipFill>
        <p:spPr>
          <a:xfrm>
            <a:off x="9511552" y="5798960"/>
            <a:ext cx="2680447" cy="1059039"/>
          </a:xfrm>
          <a:prstGeom prst="rect">
            <a:avLst/>
          </a:prstGeom>
        </p:spPr>
      </p:pic>
      <p:pic>
        <p:nvPicPr>
          <p:cNvPr id="13" name="圖片 12">
            <a:extLst>
              <a:ext uri="{FF2B5EF4-FFF2-40B4-BE49-F238E27FC236}">
                <a16:creationId xmlns:a16="http://schemas.microsoft.com/office/drawing/2014/main" id="{603FFFF9-1BC1-4864-A70D-3D4CEA0EB8F8}"/>
              </a:ext>
            </a:extLst>
          </p:cNvPr>
          <p:cNvPicPr>
            <a:picLocks noChangeAspect="1"/>
          </p:cNvPicPr>
          <p:nvPr/>
        </p:nvPicPr>
        <p:blipFill>
          <a:blip r:embed="rId3"/>
          <a:stretch>
            <a:fillRect/>
          </a:stretch>
        </p:blipFill>
        <p:spPr>
          <a:xfrm>
            <a:off x="1738670" y="-37064"/>
            <a:ext cx="8714660" cy="6857999"/>
          </a:xfrm>
          <a:prstGeom prst="rect">
            <a:avLst/>
          </a:prstGeom>
        </p:spPr>
      </p:pic>
      <p:sp>
        <p:nvSpPr>
          <p:cNvPr id="15" name="文字方塊 14">
            <a:extLst>
              <a:ext uri="{FF2B5EF4-FFF2-40B4-BE49-F238E27FC236}">
                <a16:creationId xmlns:a16="http://schemas.microsoft.com/office/drawing/2014/main" id="{4C4F0285-254B-4939-9596-F1CEBEB89CAB}"/>
              </a:ext>
            </a:extLst>
          </p:cNvPr>
          <p:cNvSpPr txBox="1"/>
          <p:nvPr/>
        </p:nvSpPr>
        <p:spPr>
          <a:xfrm>
            <a:off x="247135" y="222421"/>
            <a:ext cx="1544012" cy="369332"/>
          </a:xfrm>
          <a:prstGeom prst="rect">
            <a:avLst/>
          </a:prstGeom>
          <a:noFill/>
        </p:spPr>
        <p:txBody>
          <a:bodyPr wrap="none" rtlCol="0">
            <a:spAutoFit/>
          </a:bodyPr>
          <a:lstStyle/>
          <a:p>
            <a:r>
              <a:rPr lang="en-US" altLang="zh-TW" dirty="0">
                <a:latin typeface="Times New Roman" panose="02020603050405020304" pitchFamily="18" charset="0"/>
                <a:cs typeface="Times New Roman" panose="02020603050405020304" pitchFamily="18" charset="0"/>
              </a:rPr>
              <a:t>3. Results(1/3)</a:t>
            </a:r>
            <a:endParaRPr lang="zh-TW" altLang="en-US" dirty="0">
              <a:latin typeface="Times New Roman" panose="02020603050405020304" pitchFamily="18" charset="0"/>
              <a:cs typeface="Times New Roman" panose="02020603050405020304" pitchFamily="18" charset="0"/>
            </a:endParaRPr>
          </a:p>
        </p:txBody>
      </p:sp>
      <p:sp>
        <p:nvSpPr>
          <p:cNvPr id="9" name="投影片編號版面配置區 8">
            <a:extLst>
              <a:ext uri="{FF2B5EF4-FFF2-40B4-BE49-F238E27FC236}">
                <a16:creationId xmlns:a16="http://schemas.microsoft.com/office/drawing/2014/main" id="{7F43DD7B-7BA9-4DE7-B0F5-4112983CFFD7}"/>
              </a:ext>
            </a:extLst>
          </p:cNvPr>
          <p:cNvSpPr>
            <a:spLocks noGrp="1"/>
          </p:cNvSpPr>
          <p:nvPr>
            <p:ph type="sldNum" sz="quarter" idx="12"/>
          </p:nvPr>
        </p:nvSpPr>
        <p:spPr/>
        <p:txBody>
          <a:bodyPr/>
          <a:lstStyle/>
          <a:p>
            <a:fld id="{1297E860-7506-429C-9B4D-2B7BDAB70BFA}" type="slidenum">
              <a:rPr lang="zh-TW" altLang="en-US" smtClean="0"/>
              <a:t>6</a:t>
            </a:fld>
            <a:endParaRPr lang="zh-TW" altLang="en-US"/>
          </a:p>
        </p:txBody>
      </p:sp>
    </p:spTree>
    <p:extLst>
      <p:ext uri="{BB962C8B-B14F-4D97-AF65-F5344CB8AC3E}">
        <p14:creationId xmlns:p14="http://schemas.microsoft.com/office/powerpoint/2010/main" val="1374113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a:extLst>
              <a:ext uri="{FF2B5EF4-FFF2-40B4-BE49-F238E27FC236}">
                <a16:creationId xmlns:a16="http://schemas.microsoft.com/office/drawing/2014/main" id="{4A995A9E-3F71-4E33-9AFC-6FF47ACD0C24}"/>
              </a:ext>
            </a:extLst>
          </p:cNvPr>
          <p:cNvPicPr>
            <a:picLocks noChangeAspect="1"/>
          </p:cNvPicPr>
          <p:nvPr/>
        </p:nvPicPr>
        <p:blipFill rotWithShape="1">
          <a:blip r:embed="rId2"/>
          <a:srcRect l="17489" t="28069" r="18233" b="30592"/>
          <a:stretch/>
        </p:blipFill>
        <p:spPr>
          <a:xfrm>
            <a:off x="9511552" y="5798960"/>
            <a:ext cx="2680447" cy="1059039"/>
          </a:xfrm>
          <a:prstGeom prst="rect">
            <a:avLst/>
          </a:prstGeom>
        </p:spPr>
      </p:pic>
      <p:pic>
        <p:nvPicPr>
          <p:cNvPr id="4" name="圖片 3">
            <a:extLst>
              <a:ext uri="{FF2B5EF4-FFF2-40B4-BE49-F238E27FC236}">
                <a16:creationId xmlns:a16="http://schemas.microsoft.com/office/drawing/2014/main" id="{A31CC0D5-2FC8-45D4-85CD-F36DB8154ED6}"/>
              </a:ext>
            </a:extLst>
          </p:cNvPr>
          <p:cNvPicPr>
            <a:picLocks noChangeAspect="1"/>
          </p:cNvPicPr>
          <p:nvPr/>
        </p:nvPicPr>
        <p:blipFill>
          <a:blip r:embed="rId3"/>
          <a:stretch>
            <a:fillRect/>
          </a:stretch>
        </p:blipFill>
        <p:spPr>
          <a:xfrm>
            <a:off x="1660108" y="0"/>
            <a:ext cx="8871784" cy="6858000"/>
          </a:xfrm>
          <a:prstGeom prst="rect">
            <a:avLst/>
          </a:prstGeom>
        </p:spPr>
      </p:pic>
      <p:sp>
        <p:nvSpPr>
          <p:cNvPr id="12" name="投影片編號版面配置區 11">
            <a:extLst>
              <a:ext uri="{FF2B5EF4-FFF2-40B4-BE49-F238E27FC236}">
                <a16:creationId xmlns:a16="http://schemas.microsoft.com/office/drawing/2014/main" id="{3E957723-B575-40AC-BB2E-2F4E2D253162}"/>
              </a:ext>
            </a:extLst>
          </p:cNvPr>
          <p:cNvSpPr>
            <a:spLocks noGrp="1"/>
          </p:cNvSpPr>
          <p:nvPr>
            <p:ph type="sldNum" sz="quarter" idx="12"/>
          </p:nvPr>
        </p:nvSpPr>
        <p:spPr/>
        <p:txBody>
          <a:bodyPr/>
          <a:lstStyle/>
          <a:p>
            <a:fld id="{1297E860-7506-429C-9B4D-2B7BDAB70BFA}" type="slidenum">
              <a:rPr lang="zh-TW" altLang="en-US" smtClean="0"/>
              <a:t>7</a:t>
            </a:fld>
            <a:endParaRPr lang="zh-TW" altLang="en-US"/>
          </a:p>
        </p:txBody>
      </p:sp>
      <p:sp>
        <p:nvSpPr>
          <p:cNvPr id="14" name="文字方塊 13">
            <a:extLst>
              <a:ext uri="{FF2B5EF4-FFF2-40B4-BE49-F238E27FC236}">
                <a16:creationId xmlns:a16="http://schemas.microsoft.com/office/drawing/2014/main" id="{23E8E510-C2B2-4C82-B082-A74C6DD5BCA9}"/>
              </a:ext>
            </a:extLst>
          </p:cNvPr>
          <p:cNvSpPr txBox="1"/>
          <p:nvPr/>
        </p:nvSpPr>
        <p:spPr>
          <a:xfrm>
            <a:off x="247135" y="222421"/>
            <a:ext cx="1544012" cy="369332"/>
          </a:xfrm>
          <a:prstGeom prst="rect">
            <a:avLst/>
          </a:prstGeom>
          <a:noFill/>
        </p:spPr>
        <p:txBody>
          <a:bodyPr wrap="none" rtlCol="0">
            <a:spAutoFit/>
          </a:bodyPr>
          <a:lstStyle/>
          <a:p>
            <a:r>
              <a:rPr lang="en-US" altLang="zh-TW" dirty="0">
                <a:latin typeface="Times New Roman" panose="02020603050405020304" pitchFamily="18" charset="0"/>
                <a:cs typeface="Times New Roman" panose="02020603050405020304" pitchFamily="18" charset="0"/>
              </a:rPr>
              <a:t>3. Results(2/3)</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4877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a:extLst>
              <a:ext uri="{FF2B5EF4-FFF2-40B4-BE49-F238E27FC236}">
                <a16:creationId xmlns:a16="http://schemas.microsoft.com/office/drawing/2014/main" id="{2870C4BC-1745-48A6-96FD-0C3324AFA0BA}"/>
              </a:ext>
            </a:extLst>
          </p:cNvPr>
          <p:cNvPicPr>
            <a:picLocks noChangeAspect="1"/>
          </p:cNvPicPr>
          <p:nvPr/>
        </p:nvPicPr>
        <p:blipFill rotWithShape="1">
          <a:blip r:embed="rId2"/>
          <a:srcRect l="17489" t="28069" r="18233" b="30592"/>
          <a:stretch/>
        </p:blipFill>
        <p:spPr>
          <a:xfrm>
            <a:off x="9511552" y="5798960"/>
            <a:ext cx="2680447" cy="1059039"/>
          </a:xfrm>
          <a:prstGeom prst="rect">
            <a:avLst/>
          </a:prstGeom>
        </p:spPr>
      </p:pic>
      <p:pic>
        <p:nvPicPr>
          <p:cNvPr id="2" name="圖片 1">
            <a:extLst>
              <a:ext uri="{FF2B5EF4-FFF2-40B4-BE49-F238E27FC236}">
                <a16:creationId xmlns:a16="http://schemas.microsoft.com/office/drawing/2014/main" id="{DA90E031-AA82-47AB-890A-8B5FCB6015E5}"/>
              </a:ext>
            </a:extLst>
          </p:cNvPr>
          <p:cNvPicPr>
            <a:picLocks noChangeAspect="1"/>
          </p:cNvPicPr>
          <p:nvPr/>
        </p:nvPicPr>
        <p:blipFill>
          <a:blip r:embed="rId3"/>
          <a:stretch>
            <a:fillRect/>
          </a:stretch>
        </p:blipFill>
        <p:spPr>
          <a:xfrm>
            <a:off x="1660108" y="0"/>
            <a:ext cx="8871784" cy="6858000"/>
          </a:xfrm>
          <a:prstGeom prst="rect">
            <a:avLst/>
          </a:prstGeom>
        </p:spPr>
      </p:pic>
      <p:sp>
        <p:nvSpPr>
          <p:cNvPr id="12" name="投影片編號版面配置區 11">
            <a:extLst>
              <a:ext uri="{FF2B5EF4-FFF2-40B4-BE49-F238E27FC236}">
                <a16:creationId xmlns:a16="http://schemas.microsoft.com/office/drawing/2014/main" id="{ABEF545D-9857-4A31-BEAC-0C17C190DB5C}"/>
              </a:ext>
            </a:extLst>
          </p:cNvPr>
          <p:cNvSpPr>
            <a:spLocks noGrp="1"/>
          </p:cNvSpPr>
          <p:nvPr>
            <p:ph type="sldNum" sz="quarter" idx="12"/>
          </p:nvPr>
        </p:nvSpPr>
        <p:spPr/>
        <p:txBody>
          <a:bodyPr/>
          <a:lstStyle/>
          <a:p>
            <a:fld id="{1297E860-7506-429C-9B4D-2B7BDAB70BFA}" type="slidenum">
              <a:rPr lang="zh-TW" altLang="en-US" smtClean="0"/>
              <a:t>8</a:t>
            </a:fld>
            <a:endParaRPr lang="zh-TW" altLang="en-US"/>
          </a:p>
        </p:txBody>
      </p:sp>
      <p:sp>
        <p:nvSpPr>
          <p:cNvPr id="14" name="文字方塊 13">
            <a:extLst>
              <a:ext uri="{FF2B5EF4-FFF2-40B4-BE49-F238E27FC236}">
                <a16:creationId xmlns:a16="http://schemas.microsoft.com/office/drawing/2014/main" id="{C4F9D956-0A93-4AED-B7B2-2D757DF44E28}"/>
              </a:ext>
            </a:extLst>
          </p:cNvPr>
          <p:cNvSpPr txBox="1"/>
          <p:nvPr/>
        </p:nvSpPr>
        <p:spPr>
          <a:xfrm>
            <a:off x="247135" y="222421"/>
            <a:ext cx="1544012" cy="369332"/>
          </a:xfrm>
          <a:prstGeom prst="rect">
            <a:avLst/>
          </a:prstGeom>
          <a:noFill/>
        </p:spPr>
        <p:txBody>
          <a:bodyPr wrap="none" rtlCol="0">
            <a:spAutoFit/>
          </a:bodyPr>
          <a:lstStyle/>
          <a:p>
            <a:r>
              <a:rPr lang="en-US" altLang="zh-TW" dirty="0">
                <a:latin typeface="Times New Roman" panose="02020603050405020304" pitchFamily="18" charset="0"/>
                <a:cs typeface="Times New Roman" panose="02020603050405020304" pitchFamily="18" charset="0"/>
              </a:rPr>
              <a:t>3. Results(3/3)</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6043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68920013-8905-4CDB-8425-F154A833FA83}"/>
              </a:ext>
            </a:extLst>
          </p:cNvPr>
          <p:cNvSpPr txBox="1"/>
          <p:nvPr/>
        </p:nvSpPr>
        <p:spPr>
          <a:xfrm>
            <a:off x="247135" y="222421"/>
            <a:ext cx="3352200" cy="369332"/>
          </a:xfrm>
          <a:prstGeom prst="rect">
            <a:avLst/>
          </a:prstGeom>
          <a:noFill/>
        </p:spPr>
        <p:txBody>
          <a:bodyPr wrap="none" rtlCol="0">
            <a:spAutoFit/>
          </a:bodyPr>
          <a:lstStyle/>
          <a:p>
            <a:r>
              <a:rPr lang="en-US" altLang="zh-TW" dirty="0">
                <a:latin typeface="Times New Roman" panose="02020603050405020304" pitchFamily="18" charset="0"/>
                <a:cs typeface="Times New Roman" panose="02020603050405020304" pitchFamily="18" charset="0"/>
              </a:rPr>
              <a:t>4. Discussion of the survey results</a:t>
            </a:r>
            <a:endParaRPr lang="zh-TW" altLang="en-US" dirty="0">
              <a:latin typeface="Times New Roman" panose="02020603050405020304" pitchFamily="18" charset="0"/>
              <a:cs typeface="Times New Roman" panose="02020603050405020304" pitchFamily="18" charset="0"/>
            </a:endParaRPr>
          </a:p>
        </p:txBody>
      </p:sp>
      <p:sp>
        <p:nvSpPr>
          <p:cNvPr id="4" name="文字方塊 3">
            <a:extLst>
              <a:ext uri="{FF2B5EF4-FFF2-40B4-BE49-F238E27FC236}">
                <a16:creationId xmlns:a16="http://schemas.microsoft.com/office/drawing/2014/main" id="{1BACAC03-2A02-4A2D-A287-306F0E2B6E60}"/>
              </a:ext>
            </a:extLst>
          </p:cNvPr>
          <p:cNvSpPr txBox="1"/>
          <p:nvPr/>
        </p:nvSpPr>
        <p:spPr>
          <a:xfrm>
            <a:off x="400368" y="1109549"/>
            <a:ext cx="11539583" cy="3754874"/>
          </a:xfrm>
          <a:prstGeom prst="rect">
            <a:avLst/>
          </a:prstGeom>
          <a:noFill/>
        </p:spPr>
        <p:txBody>
          <a:bodyPr wrap="square" rtlCol="0">
            <a:spAutoFit/>
          </a:bodyPr>
          <a:lstStyle/>
          <a:p>
            <a:r>
              <a:rPr lang="en-US" altLang="zh-TW" sz="28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rPr>
              <a:t>4.1</a:t>
            </a:r>
            <a:r>
              <a:rPr lang="zh-TW" altLang="en-US" sz="28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rPr>
              <a:t> 速度控制</a:t>
            </a:r>
            <a:br>
              <a:rPr lang="en-US" altLang="zh-TW"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rPr>
            </a:br>
            <a:endParaRPr lang="en-US" altLang="zh-TW"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endParaRPr>
          </a:p>
          <a:p>
            <a:r>
              <a:rPr lang="zh-TW" altLang="en-US" sz="24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rPr>
              <a:t>使用情境</a:t>
            </a:r>
            <a:endParaRPr lang="en-US" altLang="zh-TW" sz="24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a:buFont typeface="+mj-lt"/>
              <a:buAutoNum type="arabicPeriod"/>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透過</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HUD</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檢查當前速度、速限和巡航控制狀態有助於控制車速，尤其是遵守速度限制</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表</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和</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a:buFont typeface="+mj-lt"/>
              <a:buAutoNum type="arabicPeriod"/>
            </a:pPr>
            <a:r>
              <a:rPr lang="en-US" altLang="zh-TW" sz="2000" dirty="0" err="1">
                <a:latin typeface="Times New Roman" panose="02020603050405020304" pitchFamily="18" charset="0"/>
                <a:ea typeface="微軟正黑體" panose="020B0604030504040204" pitchFamily="34" charset="-120"/>
                <a:cs typeface="Times New Roman" panose="02020603050405020304" pitchFamily="18" charset="0"/>
              </a:rPr>
              <a:t>Rutley</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 (1975)</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指出，考慮到駕駛員經常誤判車速，駕駛員透過</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HUD</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增強對速度相關資訊的了解可能特別有用。</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endParaRPr lang="en-US" altLang="zh-TW" sz="24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endParaRPr>
          </a:p>
          <a:p>
            <a:r>
              <a:rPr lang="zh-TW" altLang="en-US" sz="24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rPr>
              <a:t>改善建議</a:t>
            </a:r>
            <a:endParaRPr lang="en-US" altLang="zh-TW" sz="24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a:buFont typeface="+mj-lt"/>
              <a:buAutoNum type="arabicPeriod"/>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速度及速限使用紅色或超速閃爍</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表</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和</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a:buFont typeface="+mj-lt"/>
              <a:buAutoNum type="arabicPeriod"/>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顯示即將到來的交通量的</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HUD(</a:t>
            </a:r>
            <a:r>
              <a:rPr lang="en-US" altLang="zh-TW" sz="2000" dirty="0" err="1">
                <a:latin typeface="Times New Roman" panose="02020603050405020304" pitchFamily="18" charset="0"/>
                <a:ea typeface="微軟正黑體" panose="020B0604030504040204" pitchFamily="34" charset="-120"/>
                <a:cs typeface="Times New Roman" panose="02020603050405020304" pitchFamily="18" charset="0"/>
              </a:rPr>
              <a:t>Charissis</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 &amp; </a:t>
            </a:r>
            <a:r>
              <a:rPr lang="en-US" altLang="zh-TW" sz="2000" dirty="0" err="1">
                <a:latin typeface="Times New Roman" panose="02020603050405020304" pitchFamily="18" charset="0"/>
                <a:ea typeface="微軟正黑體" panose="020B0604030504040204" pitchFamily="34" charset="-120"/>
                <a:cs typeface="Times New Roman" panose="02020603050405020304" pitchFamily="18" charset="0"/>
              </a:rPr>
              <a:t>Papanastasiou</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 2010)</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和用於可視化車輛制動距離的</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HUD(</a:t>
            </a:r>
            <a:r>
              <a:rPr lang="en-US" altLang="zh-TW" sz="2000" dirty="0" err="1">
                <a:latin typeface="Times New Roman" panose="02020603050405020304" pitchFamily="18" charset="0"/>
                <a:ea typeface="微軟正黑體" panose="020B0604030504040204" pitchFamily="34" charset="-120"/>
                <a:cs typeface="Times New Roman" panose="02020603050405020304" pitchFamily="18" charset="0"/>
              </a:rPr>
              <a:t>Plavšic</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 et al., 2009)</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p>
        </p:txBody>
      </p:sp>
      <p:pic>
        <p:nvPicPr>
          <p:cNvPr id="10" name="圖片 9">
            <a:extLst>
              <a:ext uri="{FF2B5EF4-FFF2-40B4-BE49-F238E27FC236}">
                <a16:creationId xmlns:a16="http://schemas.microsoft.com/office/drawing/2014/main" id="{FBA49534-5936-450F-93C9-279A4DE2B1CB}"/>
              </a:ext>
            </a:extLst>
          </p:cNvPr>
          <p:cNvPicPr>
            <a:picLocks noChangeAspect="1"/>
          </p:cNvPicPr>
          <p:nvPr/>
        </p:nvPicPr>
        <p:blipFill rotWithShape="1">
          <a:blip r:embed="rId2"/>
          <a:srcRect l="17489" t="28069" r="18233" b="30592"/>
          <a:stretch/>
        </p:blipFill>
        <p:spPr>
          <a:xfrm>
            <a:off x="9511553" y="0"/>
            <a:ext cx="2680447" cy="1059039"/>
          </a:xfrm>
          <a:prstGeom prst="rect">
            <a:avLst/>
          </a:prstGeom>
        </p:spPr>
      </p:pic>
      <p:sp>
        <p:nvSpPr>
          <p:cNvPr id="14" name="投影片編號版面配置區 13">
            <a:extLst>
              <a:ext uri="{FF2B5EF4-FFF2-40B4-BE49-F238E27FC236}">
                <a16:creationId xmlns:a16="http://schemas.microsoft.com/office/drawing/2014/main" id="{449D5077-2DB2-4164-BD4E-FB7337C42F28}"/>
              </a:ext>
            </a:extLst>
          </p:cNvPr>
          <p:cNvSpPr>
            <a:spLocks noGrp="1"/>
          </p:cNvSpPr>
          <p:nvPr>
            <p:ph type="sldNum" sz="quarter" idx="12"/>
          </p:nvPr>
        </p:nvSpPr>
        <p:spPr/>
        <p:txBody>
          <a:bodyPr/>
          <a:lstStyle/>
          <a:p>
            <a:fld id="{1297E860-7506-429C-9B4D-2B7BDAB70BFA}" type="slidenum">
              <a:rPr lang="zh-TW" altLang="en-US" smtClean="0"/>
              <a:t>9</a:t>
            </a:fld>
            <a:endParaRPr lang="zh-TW" altLang="en-US"/>
          </a:p>
        </p:txBody>
      </p:sp>
    </p:spTree>
    <p:extLst>
      <p:ext uri="{BB962C8B-B14F-4D97-AF65-F5344CB8AC3E}">
        <p14:creationId xmlns:p14="http://schemas.microsoft.com/office/powerpoint/2010/main" val="2188336660"/>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2908</TotalTime>
  <Words>664</Words>
  <Application>Microsoft Office PowerPoint</Application>
  <PresentationFormat>寬螢幕</PresentationFormat>
  <Paragraphs>165</Paragraphs>
  <Slides>21</Slides>
  <Notes>2</Notes>
  <HiddenSlides>0</HiddenSlides>
  <MMClips>0</MMClips>
  <ScaleCrop>false</ScaleCrop>
  <HeadingPairs>
    <vt:vector size="4" baseType="variant">
      <vt:variant>
        <vt:lpstr>佈景主題</vt:lpstr>
      </vt:variant>
      <vt:variant>
        <vt:i4>1</vt:i4>
      </vt:variant>
      <vt:variant>
        <vt:lpstr>投影片標題</vt:lpstr>
      </vt:variant>
      <vt:variant>
        <vt:i4>21</vt:i4>
      </vt:variant>
    </vt:vector>
  </HeadingPairs>
  <TitlesOfParts>
    <vt:vector size="22" baseType="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鄒任傑</dc:creator>
  <cp:lastModifiedBy>未知的使用者</cp:lastModifiedBy>
  <cp:revision>55</cp:revision>
  <dcterms:created xsi:type="dcterms:W3CDTF">2020-09-20T15:32:12Z</dcterms:created>
  <dcterms:modified xsi:type="dcterms:W3CDTF">2020-11-09T06:01:25Z</dcterms:modified>
</cp:coreProperties>
</file>